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5" r:id="rId3"/>
    <p:sldId id="318" r:id="rId4"/>
    <p:sldId id="319" r:id="rId5"/>
    <p:sldId id="320" r:id="rId6"/>
    <p:sldId id="347" r:id="rId7"/>
    <p:sldId id="401" r:id="rId8"/>
    <p:sldId id="349" r:id="rId9"/>
    <p:sldId id="338" r:id="rId10"/>
    <p:sldId id="339" r:id="rId11"/>
    <p:sldId id="340" r:id="rId12"/>
    <p:sldId id="344" r:id="rId13"/>
    <p:sldId id="356" r:id="rId14"/>
    <p:sldId id="345" r:id="rId15"/>
    <p:sldId id="357" r:id="rId16"/>
    <p:sldId id="385" r:id="rId17"/>
    <p:sldId id="361" r:id="rId18"/>
    <p:sldId id="350" r:id="rId19"/>
    <p:sldId id="402" r:id="rId20"/>
    <p:sldId id="403" r:id="rId21"/>
    <p:sldId id="404" r:id="rId22"/>
    <p:sldId id="362" r:id="rId23"/>
    <p:sldId id="405" r:id="rId24"/>
    <p:sldId id="406" r:id="rId25"/>
    <p:sldId id="407" r:id="rId26"/>
    <p:sldId id="408" r:id="rId27"/>
    <p:sldId id="363" r:id="rId28"/>
    <p:sldId id="370" r:id="rId29"/>
    <p:sldId id="364" r:id="rId30"/>
    <p:sldId id="409" r:id="rId31"/>
    <p:sldId id="410" r:id="rId32"/>
    <p:sldId id="411" r:id="rId33"/>
    <p:sldId id="412" r:id="rId34"/>
    <p:sldId id="413" r:id="rId35"/>
    <p:sldId id="414" r:id="rId36"/>
    <p:sldId id="415" r:id="rId37"/>
    <p:sldId id="416" r:id="rId38"/>
    <p:sldId id="417" r:id="rId39"/>
    <p:sldId id="418" r:id="rId40"/>
    <p:sldId id="419" r:id="rId41"/>
    <p:sldId id="420" r:id="rId42"/>
    <p:sldId id="421" r:id="rId43"/>
    <p:sldId id="422" r:id="rId44"/>
    <p:sldId id="423" r:id="rId45"/>
    <p:sldId id="424" r:id="rId46"/>
    <p:sldId id="425" r:id="rId47"/>
    <p:sldId id="427" r:id="rId48"/>
    <p:sldId id="426" r:id="rId49"/>
    <p:sldId id="429" r:id="rId50"/>
    <p:sldId id="430" r:id="rId51"/>
    <p:sldId id="431" r:id="rId52"/>
    <p:sldId id="432" r:id="rId53"/>
    <p:sldId id="433" r:id="rId54"/>
    <p:sldId id="434" r:id="rId55"/>
    <p:sldId id="354" r:id="rId56"/>
    <p:sldId id="400" r:id="rId57"/>
    <p:sldId id="313" r:id="rId5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4" d="100"/>
          <a:sy n="74" d="100"/>
        </p:scale>
        <p:origin x="84" y="6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18D2B-C890-6F14-4C1D-F01D47A8B7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E5D3F52-E6C7-7B7C-F230-160C9EEC2E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2CBCBF6-1F1A-E033-97D3-C4CE3D961A96}"/>
              </a:ext>
            </a:extLst>
          </p:cNvPr>
          <p:cNvSpPr>
            <a:spLocks noGrp="1"/>
          </p:cNvSpPr>
          <p:nvPr>
            <p:ph type="dt" sz="half" idx="10"/>
          </p:nvPr>
        </p:nvSpPr>
        <p:spPr/>
        <p:txBody>
          <a:bodyPr/>
          <a:lstStyle/>
          <a:p>
            <a:fld id="{FE1478D5-20AD-4BC6-9445-40C3D7A84CE0}" type="datetimeFigureOut">
              <a:rPr lang="en-US" smtClean="0"/>
              <a:t>3/17/2024</a:t>
            </a:fld>
            <a:endParaRPr lang="en-US" dirty="0"/>
          </a:p>
        </p:txBody>
      </p:sp>
      <p:sp>
        <p:nvSpPr>
          <p:cNvPr id="5" name="Footer Placeholder 4">
            <a:extLst>
              <a:ext uri="{FF2B5EF4-FFF2-40B4-BE49-F238E27FC236}">
                <a16:creationId xmlns:a16="http://schemas.microsoft.com/office/drawing/2014/main" id="{9FEB456C-FA8C-F27C-61A8-B8F959357D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C0899F5-9F28-6334-CADF-1FF38903496F}"/>
              </a:ext>
            </a:extLst>
          </p:cNvPr>
          <p:cNvSpPr>
            <a:spLocks noGrp="1"/>
          </p:cNvSpPr>
          <p:nvPr>
            <p:ph type="sldNum" sz="quarter" idx="12"/>
          </p:nvPr>
        </p:nvSpPr>
        <p:spPr/>
        <p:txBody>
          <a:bodyPr/>
          <a:lstStyle/>
          <a:p>
            <a:fld id="{2D77D18B-BEA2-43A0-A63E-48B2409A5B2E}" type="slidenum">
              <a:rPr lang="en-US" smtClean="0"/>
              <a:t>‹#›</a:t>
            </a:fld>
            <a:endParaRPr lang="en-US" dirty="0"/>
          </a:p>
        </p:txBody>
      </p:sp>
    </p:spTree>
    <p:extLst>
      <p:ext uri="{BB962C8B-B14F-4D97-AF65-F5344CB8AC3E}">
        <p14:creationId xmlns:p14="http://schemas.microsoft.com/office/powerpoint/2010/main" val="3433459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926B2-5C9C-466D-5CFB-16A30EB39E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67B0CE-A995-F4D9-859F-6FAF0328C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5E2303-0883-6DD9-F8BB-521A8DE255F1}"/>
              </a:ext>
            </a:extLst>
          </p:cNvPr>
          <p:cNvSpPr>
            <a:spLocks noGrp="1"/>
          </p:cNvSpPr>
          <p:nvPr>
            <p:ph type="dt" sz="half" idx="10"/>
          </p:nvPr>
        </p:nvSpPr>
        <p:spPr/>
        <p:txBody>
          <a:bodyPr/>
          <a:lstStyle/>
          <a:p>
            <a:fld id="{FE1478D5-20AD-4BC6-9445-40C3D7A84CE0}" type="datetimeFigureOut">
              <a:rPr lang="en-US" smtClean="0"/>
              <a:t>3/17/2024</a:t>
            </a:fld>
            <a:endParaRPr lang="en-US" dirty="0"/>
          </a:p>
        </p:txBody>
      </p:sp>
      <p:sp>
        <p:nvSpPr>
          <p:cNvPr id="5" name="Footer Placeholder 4">
            <a:extLst>
              <a:ext uri="{FF2B5EF4-FFF2-40B4-BE49-F238E27FC236}">
                <a16:creationId xmlns:a16="http://schemas.microsoft.com/office/drawing/2014/main" id="{BDB29FE6-5B0F-3883-A7CC-3065B39C416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0904918-56D0-85B5-0FD8-B80EB6639C2D}"/>
              </a:ext>
            </a:extLst>
          </p:cNvPr>
          <p:cNvSpPr>
            <a:spLocks noGrp="1"/>
          </p:cNvSpPr>
          <p:nvPr>
            <p:ph type="sldNum" sz="quarter" idx="12"/>
          </p:nvPr>
        </p:nvSpPr>
        <p:spPr/>
        <p:txBody>
          <a:bodyPr/>
          <a:lstStyle/>
          <a:p>
            <a:fld id="{2D77D18B-BEA2-43A0-A63E-48B2409A5B2E}" type="slidenum">
              <a:rPr lang="en-US" smtClean="0"/>
              <a:t>‹#›</a:t>
            </a:fld>
            <a:endParaRPr lang="en-US" dirty="0"/>
          </a:p>
        </p:txBody>
      </p:sp>
    </p:spTree>
    <p:extLst>
      <p:ext uri="{BB962C8B-B14F-4D97-AF65-F5344CB8AC3E}">
        <p14:creationId xmlns:p14="http://schemas.microsoft.com/office/powerpoint/2010/main" val="2157603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FF7BF5-0BD0-6BAD-AC3E-63E5869F332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31B428-CD28-8B6D-B838-19EB4F53BF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177757-B2AC-78C0-DE04-0C0BE8509A49}"/>
              </a:ext>
            </a:extLst>
          </p:cNvPr>
          <p:cNvSpPr>
            <a:spLocks noGrp="1"/>
          </p:cNvSpPr>
          <p:nvPr>
            <p:ph type="dt" sz="half" idx="10"/>
          </p:nvPr>
        </p:nvSpPr>
        <p:spPr/>
        <p:txBody>
          <a:bodyPr/>
          <a:lstStyle/>
          <a:p>
            <a:fld id="{FE1478D5-20AD-4BC6-9445-40C3D7A84CE0}" type="datetimeFigureOut">
              <a:rPr lang="en-US" smtClean="0"/>
              <a:t>3/17/2024</a:t>
            </a:fld>
            <a:endParaRPr lang="en-US" dirty="0"/>
          </a:p>
        </p:txBody>
      </p:sp>
      <p:sp>
        <p:nvSpPr>
          <p:cNvPr id="5" name="Footer Placeholder 4">
            <a:extLst>
              <a:ext uri="{FF2B5EF4-FFF2-40B4-BE49-F238E27FC236}">
                <a16:creationId xmlns:a16="http://schemas.microsoft.com/office/drawing/2014/main" id="{7A4A7DDA-CEF4-AC7B-04C5-6842751D33B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F9A35DA-5896-2047-00B0-8F660839FDD9}"/>
              </a:ext>
            </a:extLst>
          </p:cNvPr>
          <p:cNvSpPr>
            <a:spLocks noGrp="1"/>
          </p:cNvSpPr>
          <p:nvPr>
            <p:ph type="sldNum" sz="quarter" idx="12"/>
          </p:nvPr>
        </p:nvSpPr>
        <p:spPr/>
        <p:txBody>
          <a:bodyPr/>
          <a:lstStyle/>
          <a:p>
            <a:fld id="{2D77D18B-BEA2-43A0-A63E-48B2409A5B2E}" type="slidenum">
              <a:rPr lang="en-US" smtClean="0"/>
              <a:t>‹#›</a:t>
            </a:fld>
            <a:endParaRPr lang="en-US" dirty="0"/>
          </a:p>
        </p:txBody>
      </p:sp>
    </p:spTree>
    <p:extLst>
      <p:ext uri="{BB962C8B-B14F-4D97-AF65-F5344CB8AC3E}">
        <p14:creationId xmlns:p14="http://schemas.microsoft.com/office/powerpoint/2010/main" val="1995240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65DAA-83F0-F40E-6E0C-B1543B0589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8EB3BD-00B6-958F-7BC4-AE0EF8927F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91E18F-D1A8-A2B2-8444-F29882A784F2}"/>
              </a:ext>
            </a:extLst>
          </p:cNvPr>
          <p:cNvSpPr>
            <a:spLocks noGrp="1"/>
          </p:cNvSpPr>
          <p:nvPr>
            <p:ph type="dt" sz="half" idx="10"/>
          </p:nvPr>
        </p:nvSpPr>
        <p:spPr/>
        <p:txBody>
          <a:bodyPr/>
          <a:lstStyle/>
          <a:p>
            <a:fld id="{FE1478D5-20AD-4BC6-9445-40C3D7A84CE0}" type="datetimeFigureOut">
              <a:rPr lang="en-US" smtClean="0"/>
              <a:t>3/17/2024</a:t>
            </a:fld>
            <a:endParaRPr lang="en-US" dirty="0"/>
          </a:p>
        </p:txBody>
      </p:sp>
      <p:sp>
        <p:nvSpPr>
          <p:cNvPr id="5" name="Footer Placeholder 4">
            <a:extLst>
              <a:ext uri="{FF2B5EF4-FFF2-40B4-BE49-F238E27FC236}">
                <a16:creationId xmlns:a16="http://schemas.microsoft.com/office/drawing/2014/main" id="{FD85C465-725B-1D10-AD1E-A04AAFA8E7C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886CA3A-F2CC-F597-01AC-7324E4731747}"/>
              </a:ext>
            </a:extLst>
          </p:cNvPr>
          <p:cNvSpPr>
            <a:spLocks noGrp="1"/>
          </p:cNvSpPr>
          <p:nvPr>
            <p:ph type="sldNum" sz="quarter" idx="12"/>
          </p:nvPr>
        </p:nvSpPr>
        <p:spPr/>
        <p:txBody>
          <a:bodyPr/>
          <a:lstStyle/>
          <a:p>
            <a:fld id="{2D77D18B-BEA2-43A0-A63E-48B2409A5B2E}" type="slidenum">
              <a:rPr lang="en-US" smtClean="0"/>
              <a:t>‹#›</a:t>
            </a:fld>
            <a:endParaRPr lang="en-US" dirty="0"/>
          </a:p>
        </p:txBody>
      </p:sp>
    </p:spTree>
    <p:extLst>
      <p:ext uri="{BB962C8B-B14F-4D97-AF65-F5344CB8AC3E}">
        <p14:creationId xmlns:p14="http://schemas.microsoft.com/office/powerpoint/2010/main" val="3933911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CFCDA-2080-3FAB-8391-83E6E4A985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5DBB2B2-E439-6191-C6FD-3F6F6EA818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0A33ABF-ECF3-9F4E-EB15-04CEF0768396}"/>
              </a:ext>
            </a:extLst>
          </p:cNvPr>
          <p:cNvSpPr>
            <a:spLocks noGrp="1"/>
          </p:cNvSpPr>
          <p:nvPr>
            <p:ph type="dt" sz="half" idx="10"/>
          </p:nvPr>
        </p:nvSpPr>
        <p:spPr/>
        <p:txBody>
          <a:bodyPr/>
          <a:lstStyle/>
          <a:p>
            <a:fld id="{FE1478D5-20AD-4BC6-9445-40C3D7A84CE0}" type="datetimeFigureOut">
              <a:rPr lang="en-US" smtClean="0"/>
              <a:t>3/17/2024</a:t>
            </a:fld>
            <a:endParaRPr lang="en-US" dirty="0"/>
          </a:p>
        </p:txBody>
      </p:sp>
      <p:sp>
        <p:nvSpPr>
          <p:cNvPr id="5" name="Footer Placeholder 4">
            <a:extLst>
              <a:ext uri="{FF2B5EF4-FFF2-40B4-BE49-F238E27FC236}">
                <a16:creationId xmlns:a16="http://schemas.microsoft.com/office/drawing/2014/main" id="{7382F7A8-5AB2-6CBB-FEBF-93CF8B2DA72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1D1E71B-8425-350C-6ED2-57B7CA6FDC05}"/>
              </a:ext>
            </a:extLst>
          </p:cNvPr>
          <p:cNvSpPr>
            <a:spLocks noGrp="1"/>
          </p:cNvSpPr>
          <p:nvPr>
            <p:ph type="sldNum" sz="quarter" idx="12"/>
          </p:nvPr>
        </p:nvSpPr>
        <p:spPr/>
        <p:txBody>
          <a:bodyPr/>
          <a:lstStyle/>
          <a:p>
            <a:fld id="{2D77D18B-BEA2-43A0-A63E-48B2409A5B2E}" type="slidenum">
              <a:rPr lang="en-US" smtClean="0"/>
              <a:t>‹#›</a:t>
            </a:fld>
            <a:endParaRPr lang="en-US" dirty="0"/>
          </a:p>
        </p:txBody>
      </p:sp>
    </p:spTree>
    <p:extLst>
      <p:ext uri="{BB962C8B-B14F-4D97-AF65-F5344CB8AC3E}">
        <p14:creationId xmlns:p14="http://schemas.microsoft.com/office/powerpoint/2010/main" val="1365922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46A07-0594-D35F-8AE3-61908B6F7A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D17275-C3C1-6697-493A-80EB55CB90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A01509-105D-48D7-190A-19E7492E74E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A3B2D0-06A2-BA0F-1E79-495761AA6C04}"/>
              </a:ext>
            </a:extLst>
          </p:cNvPr>
          <p:cNvSpPr>
            <a:spLocks noGrp="1"/>
          </p:cNvSpPr>
          <p:nvPr>
            <p:ph type="dt" sz="half" idx="10"/>
          </p:nvPr>
        </p:nvSpPr>
        <p:spPr/>
        <p:txBody>
          <a:bodyPr/>
          <a:lstStyle/>
          <a:p>
            <a:fld id="{FE1478D5-20AD-4BC6-9445-40C3D7A84CE0}" type="datetimeFigureOut">
              <a:rPr lang="en-US" smtClean="0"/>
              <a:t>3/17/2024</a:t>
            </a:fld>
            <a:endParaRPr lang="en-US" dirty="0"/>
          </a:p>
        </p:txBody>
      </p:sp>
      <p:sp>
        <p:nvSpPr>
          <p:cNvPr id="6" name="Footer Placeholder 5">
            <a:extLst>
              <a:ext uri="{FF2B5EF4-FFF2-40B4-BE49-F238E27FC236}">
                <a16:creationId xmlns:a16="http://schemas.microsoft.com/office/drawing/2014/main" id="{563CB222-DE91-8490-945D-B14D80DE693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4D16508-C87C-EDE7-88FA-562B5E6990A4}"/>
              </a:ext>
            </a:extLst>
          </p:cNvPr>
          <p:cNvSpPr>
            <a:spLocks noGrp="1"/>
          </p:cNvSpPr>
          <p:nvPr>
            <p:ph type="sldNum" sz="quarter" idx="12"/>
          </p:nvPr>
        </p:nvSpPr>
        <p:spPr/>
        <p:txBody>
          <a:bodyPr/>
          <a:lstStyle/>
          <a:p>
            <a:fld id="{2D77D18B-BEA2-43A0-A63E-48B2409A5B2E}" type="slidenum">
              <a:rPr lang="en-US" smtClean="0"/>
              <a:t>‹#›</a:t>
            </a:fld>
            <a:endParaRPr lang="en-US" dirty="0"/>
          </a:p>
        </p:txBody>
      </p:sp>
    </p:spTree>
    <p:extLst>
      <p:ext uri="{BB962C8B-B14F-4D97-AF65-F5344CB8AC3E}">
        <p14:creationId xmlns:p14="http://schemas.microsoft.com/office/powerpoint/2010/main" val="402186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9CADD-3A7D-1802-6B18-59F871D7ED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067223-34C7-3A4C-47F7-E20657FE86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1BB5DF2-6354-B2CD-E1C2-A5C3603AD77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AD95849-129C-C330-FFBC-95F2B31F46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B5CF4CA-F00F-EF47-B742-654E1B7B93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DE13150-B071-433D-A22C-FE869CFF529B}"/>
              </a:ext>
            </a:extLst>
          </p:cNvPr>
          <p:cNvSpPr>
            <a:spLocks noGrp="1"/>
          </p:cNvSpPr>
          <p:nvPr>
            <p:ph type="dt" sz="half" idx="10"/>
          </p:nvPr>
        </p:nvSpPr>
        <p:spPr/>
        <p:txBody>
          <a:bodyPr/>
          <a:lstStyle/>
          <a:p>
            <a:fld id="{FE1478D5-20AD-4BC6-9445-40C3D7A84CE0}" type="datetimeFigureOut">
              <a:rPr lang="en-US" smtClean="0"/>
              <a:t>3/17/2024</a:t>
            </a:fld>
            <a:endParaRPr lang="en-US" dirty="0"/>
          </a:p>
        </p:txBody>
      </p:sp>
      <p:sp>
        <p:nvSpPr>
          <p:cNvPr id="8" name="Footer Placeholder 7">
            <a:extLst>
              <a:ext uri="{FF2B5EF4-FFF2-40B4-BE49-F238E27FC236}">
                <a16:creationId xmlns:a16="http://schemas.microsoft.com/office/drawing/2014/main" id="{19E3C694-BCCD-B2FA-7C07-649A1C5AA23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A9BAE8A-7041-C235-F714-C75D9CC4DB73}"/>
              </a:ext>
            </a:extLst>
          </p:cNvPr>
          <p:cNvSpPr>
            <a:spLocks noGrp="1"/>
          </p:cNvSpPr>
          <p:nvPr>
            <p:ph type="sldNum" sz="quarter" idx="12"/>
          </p:nvPr>
        </p:nvSpPr>
        <p:spPr/>
        <p:txBody>
          <a:bodyPr/>
          <a:lstStyle/>
          <a:p>
            <a:fld id="{2D77D18B-BEA2-43A0-A63E-48B2409A5B2E}" type="slidenum">
              <a:rPr lang="en-US" smtClean="0"/>
              <a:t>‹#›</a:t>
            </a:fld>
            <a:endParaRPr lang="en-US" dirty="0"/>
          </a:p>
        </p:txBody>
      </p:sp>
    </p:spTree>
    <p:extLst>
      <p:ext uri="{BB962C8B-B14F-4D97-AF65-F5344CB8AC3E}">
        <p14:creationId xmlns:p14="http://schemas.microsoft.com/office/powerpoint/2010/main" val="2281983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D16D7-8AFF-E731-8402-A5F756DECAB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C8A9BE-DFE1-E97B-7B07-24937075FBDE}"/>
              </a:ext>
            </a:extLst>
          </p:cNvPr>
          <p:cNvSpPr>
            <a:spLocks noGrp="1"/>
          </p:cNvSpPr>
          <p:nvPr>
            <p:ph type="dt" sz="half" idx="10"/>
          </p:nvPr>
        </p:nvSpPr>
        <p:spPr/>
        <p:txBody>
          <a:bodyPr/>
          <a:lstStyle/>
          <a:p>
            <a:fld id="{FE1478D5-20AD-4BC6-9445-40C3D7A84CE0}" type="datetimeFigureOut">
              <a:rPr lang="en-US" smtClean="0"/>
              <a:t>3/17/2024</a:t>
            </a:fld>
            <a:endParaRPr lang="en-US" dirty="0"/>
          </a:p>
        </p:txBody>
      </p:sp>
      <p:sp>
        <p:nvSpPr>
          <p:cNvPr id="4" name="Footer Placeholder 3">
            <a:extLst>
              <a:ext uri="{FF2B5EF4-FFF2-40B4-BE49-F238E27FC236}">
                <a16:creationId xmlns:a16="http://schemas.microsoft.com/office/drawing/2014/main" id="{87CED9AB-12A4-A177-412B-0A199D0D151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77BE3E5-63DD-E5BF-AA24-228F09858DE1}"/>
              </a:ext>
            </a:extLst>
          </p:cNvPr>
          <p:cNvSpPr>
            <a:spLocks noGrp="1"/>
          </p:cNvSpPr>
          <p:nvPr>
            <p:ph type="sldNum" sz="quarter" idx="12"/>
          </p:nvPr>
        </p:nvSpPr>
        <p:spPr/>
        <p:txBody>
          <a:bodyPr/>
          <a:lstStyle/>
          <a:p>
            <a:fld id="{2D77D18B-BEA2-43A0-A63E-48B2409A5B2E}" type="slidenum">
              <a:rPr lang="en-US" smtClean="0"/>
              <a:t>‹#›</a:t>
            </a:fld>
            <a:endParaRPr lang="en-US" dirty="0"/>
          </a:p>
        </p:txBody>
      </p:sp>
    </p:spTree>
    <p:extLst>
      <p:ext uri="{BB962C8B-B14F-4D97-AF65-F5344CB8AC3E}">
        <p14:creationId xmlns:p14="http://schemas.microsoft.com/office/powerpoint/2010/main" val="874410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4F33CA-1E63-53DB-9AD8-ED7E81CF52A2}"/>
              </a:ext>
            </a:extLst>
          </p:cNvPr>
          <p:cNvSpPr>
            <a:spLocks noGrp="1"/>
          </p:cNvSpPr>
          <p:nvPr>
            <p:ph type="dt" sz="half" idx="10"/>
          </p:nvPr>
        </p:nvSpPr>
        <p:spPr/>
        <p:txBody>
          <a:bodyPr/>
          <a:lstStyle/>
          <a:p>
            <a:fld id="{FE1478D5-20AD-4BC6-9445-40C3D7A84CE0}" type="datetimeFigureOut">
              <a:rPr lang="en-US" smtClean="0"/>
              <a:t>3/17/2024</a:t>
            </a:fld>
            <a:endParaRPr lang="en-US" dirty="0"/>
          </a:p>
        </p:txBody>
      </p:sp>
      <p:sp>
        <p:nvSpPr>
          <p:cNvPr id="3" name="Footer Placeholder 2">
            <a:extLst>
              <a:ext uri="{FF2B5EF4-FFF2-40B4-BE49-F238E27FC236}">
                <a16:creationId xmlns:a16="http://schemas.microsoft.com/office/drawing/2014/main" id="{F777E75C-75B2-3D5E-8077-C2767921AAF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FC5DB9D1-B3B2-281A-E748-519FA2C224DA}"/>
              </a:ext>
            </a:extLst>
          </p:cNvPr>
          <p:cNvSpPr>
            <a:spLocks noGrp="1"/>
          </p:cNvSpPr>
          <p:nvPr>
            <p:ph type="sldNum" sz="quarter" idx="12"/>
          </p:nvPr>
        </p:nvSpPr>
        <p:spPr/>
        <p:txBody>
          <a:bodyPr/>
          <a:lstStyle/>
          <a:p>
            <a:fld id="{2D77D18B-BEA2-43A0-A63E-48B2409A5B2E}" type="slidenum">
              <a:rPr lang="en-US" smtClean="0"/>
              <a:t>‹#›</a:t>
            </a:fld>
            <a:endParaRPr lang="en-US" dirty="0"/>
          </a:p>
        </p:txBody>
      </p:sp>
    </p:spTree>
    <p:extLst>
      <p:ext uri="{BB962C8B-B14F-4D97-AF65-F5344CB8AC3E}">
        <p14:creationId xmlns:p14="http://schemas.microsoft.com/office/powerpoint/2010/main" val="1537666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41A2D-F56F-36BE-FC85-687C0DA363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AB30CF-4B1E-6613-281A-09B5C33762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8CE981-B4EC-A976-E5F9-AFE01A79E3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54A114-AEBC-0393-D4DF-7379FAF41956}"/>
              </a:ext>
            </a:extLst>
          </p:cNvPr>
          <p:cNvSpPr>
            <a:spLocks noGrp="1"/>
          </p:cNvSpPr>
          <p:nvPr>
            <p:ph type="dt" sz="half" idx="10"/>
          </p:nvPr>
        </p:nvSpPr>
        <p:spPr/>
        <p:txBody>
          <a:bodyPr/>
          <a:lstStyle/>
          <a:p>
            <a:fld id="{FE1478D5-20AD-4BC6-9445-40C3D7A84CE0}" type="datetimeFigureOut">
              <a:rPr lang="en-US" smtClean="0"/>
              <a:t>3/17/2024</a:t>
            </a:fld>
            <a:endParaRPr lang="en-US" dirty="0"/>
          </a:p>
        </p:txBody>
      </p:sp>
      <p:sp>
        <p:nvSpPr>
          <p:cNvPr id="6" name="Footer Placeholder 5">
            <a:extLst>
              <a:ext uri="{FF2B5EF4-FFF2-40B4-BE49-F238E27FC236}">
                <a16:creationId xmlns:a16="http://schemas.microsoft.com/office/drawing/2014/main" id="{599538C5-05D8-37F0-7947-EB68C944806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3D0D4FA-3283-570B-3710-62CFEE1A50CF}"/>
              </a:ext>
            </a:extLst>
          </p:cNvPr>
          <p:cNvSpPr>
            <a:spLocks noGrp="1"/>
          </p:cNvSpPr>
          <p:nvPr>
            <p:ph type="sldNum" sz="quarter" idx="12"/>
          </p:nvPr>
        </p:nvSpPr>
        <p:spPr/>
        <p:txBody>
          <a:bodyPr/>
          <a:lstStyle/>
          <a:p>
            <a:fld id="{2D77D18B-BEA2-43A0-A63E-48B2409A5B2E}" type="slidenum">
              <a:rPr lang="en-US" smtClean="0"/>
              <a:t>‹#›</a:t>
            </a:fld>
            <a:endParaRPr lang="en-US" dirty="0"/>
          </a:p>
        </p:txBody>
      </p:sp>
    </p:spTree>
    <p:extLst>
      <p:ext uri="{BB962C8B-B14F-4D97-AF65-F5344CB8AC3E}">
        <p14:creationId xmlns:p14="http://schemas.microsoft.com/office/powerpoint/2010/main" val="4024817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D21CD-905E-1264-8BD4-7082230350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54578C-DD24-1EAD-36B7-6106D14D1D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D14D7B8-1D1D-A0C7-CBA6-62B4AD46E4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63F41D-AA8F-A45D-E472-536F39AA06CA}"/>
              </a:ext>
            </a:extLst>
          </p:cNvPr>
          <p:cNvSpPr>
            <a:spLocks noGrp="1"/>
          </p:cNvSpPr>
          <p:nvPr>
            <p:ph type="dt" sz="half" idx="10"/>
          </p:nvPr>
        </p:nvSpPr>
        <p:spPr/>
        <p:txBody>
          <a:bodyPr/>
          <a:lstStyle/>
          <a:p>
            <a:fld id="{FE1478D5-20AD-4BC6-9445-40C3D7A84CE0}" type="datetimeFigureOut">
              <a:rPr lang="en-US" smtClean="0"/>
              <a:t>3/17/2024</a:t>
            </a:fld>
            <a:endParaRPr lang="en-US" dirty="0"/>
          </a:p>
        </p:txBody>
      </p:sp>
      <p:sp>
        <p:nvSpPr>
          <p:cNvPr id="6" name="Footer Placeholder 5">
            <a:extLst>
              <a:ext uri="{FF2B5EF4-FFF2-40B4-BE49-F238E27FC236}">
                <a16:creationId xmlns:a16="http://schemas.microsoft.com/office/drawing/2014/main" id="{3065CA4E-ED0E-7D1A-5A5E-1B9874CEC4C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7749A1-1C4B-432C-B2E2-5C21D1A30F0C}"/>
              </a:ext>
            </a:extLst>
          </p:cNvPr>
          <p:cNvSpPr>
            <a:spLocks noGrp="1"/>
          </p:cNvSpPr>
          <p:nvPr>
            <p:ph type="sldNum" sz="quarter" idx="12"/>
          </p:nvPr>
        </p:nvSpPr>
        <p:spPr/>
        <p:txBody>
          <a:bodyPr/>
          <a:lstStyle/>
          <a:p>
            <a:fld id="{2D77D18B-BEA2-43A0-A63E-48B2409A5B2E}" type="slidenum">
              <a:rPr lang="en-US" smtClean="0"/>
              <a:t>‹#›</a:t>
            </a:fld>
            <a:endParaRPr lang="en-US" dirty="0"/>
          </a:p>
        </p:txBody>
      </p:sp>
    </p:spTree>
    <p:extLst>
      <p:ext uri="{BB962C8B-B14F-4D97-AF65-F5344CB8AC3E}">
        <p14:creationId xmlns:p14="http://schemas.microsoft.com/office/powerpoint/2010/main" val="783295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85F8E2-7524-63AD-7080-D8217371B8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54E3BA-531C-3C43-86D6-10044C6FA0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5B1E1B-ED22-D672-980E-B1B5E46C48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1478D5-20AD-4BC6-9445-40C3D7A84CE0}" type="datetimeFigureOut">
              <a:rPr lang="en-US" smtClean="0"/>
              <a:t>3/17/2024</a:t>
            </a:fld>
            <a:endParaRPr lang="en-US" dirty="0"/>
          </a:p>
        </p:txBody>
      </p:sp>
      <p:sp>
        <p:nvSpPr>
          <p:cNvPr id="5" name="Footer Placeholder 4">
            <a:extLst>
              <a:ext uri="{FF2B5EF4-FFF2-40B4-BE49-F238E27FC236}">
                <a16:creationId xmlns:a16="http://schemas.microsoft.com/office/drawing/2014/main" id="{0990DB37-D47A-D5D5-9DA5-2700DA12C6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82E5D16-CFA8-EA19-A2FC-8AFD9834DF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77D18B-BEA2-43A0-A63E-48B2409A5B2E}" type="slidenum">
              <a:rPr lang="en-US" smtClean="0"/>
              <a:t>‹#›</a:t>
            </a:fld>
            <a:endParaRPr lang="en-US" dirty="0"/>
          </a:p>
        </p:txBody>
      </p:sp>
    </p:spTree>
    <p:extLst>
      <p:ext uri="{BB962C8B-B14F-4D97-AF65-F5344CB8AC3E}">
        <p14:creationId xmlns:p14="http://schemas.microsoft.com/office/powerpoint/2010/main" val="4135599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4.png"/><Relationship Id="rId4" Type="http://schemas.openxmlformats.org/officeDocument/2006/relationships/image" Target="../media/image3.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64803F31-594F-9E96-1AF5-92486A307256}"/>
              </a:ext>
            </a:extLst>
          </p:cNvPr>
          <p:cNvSpPr txBox="1"/>
          <p:nvPr/>
        </p:nvSpPr>
        <p:spPr>
          <a:xfrm>
            <a:off x="3723302" y="2802146"/>
            <a:ext cx="8210902"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chemeClr val="bg1"/>
                </a:solidFill>
                <a:effectLst/>
                <a:uLnTx/>
                <a:uFillTx/>
                <a:latin typeface="Algerian" panose="04020705040A02060702" pitchFamily="82" charset="0"/>
                <a:ea typeface="+mn-ea"/>
                <a:cs typeface="+mn-cs"/>
              </a:rPr>
              <a:t>Teachings of Yeshua HaMashiach</a:t>
            </a:r>
          </a:p>
        </p:txBody>
      </p:sp>
      <p:sp>
        <p:nvSpPr>
          <p:cNvPr id="10" name="TextBox 9">
            <a:extLst>
              <a:ext uri="{FF2B5EF4-FFF2-40B4-BE49-F238E27FC236}">
                <a16:creationId xmlns:a16="http://schemas.microsoft.com/office/drawing/2014/main" id="{5CB81614-4410-6296-75CD-8BB62F599D7E}"/>
              </a:ext>
            </a:extLst>
          </p:cNvPr>
          <p:cNvSpPr txBox="1"/>
          <p:nvPr/>
        </p:nvSpPr>
        <p:spPr>
          <a:xfrm>
            <a:off x="3245320" y="3255522"/>
            <a:ext cx="8946680"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chemeClr val="bg1"/>
                </a:solidFill>
                <a:effectLst/>
                <a:uLnTx/>
                <a:uFillTx/>
                <a:latin typeface="Algerian" panose="04020705040A02060702" pitchFamily="82" charset="0"/>
                <a:ea typeface="+mn-ea"/>
                <a:cs typeface="+mn-cs"/>
              </a:rPr>
              <a:t>Biblical and World History Masterclass</a:t>
            </a:r>
          </a:p>
        </p:txBody>
      </p:sp>
      <p:sp>
        <p:nvSpPr>
          <p:cNvPr id="17" name="TextBox 16">
            <a:extLst>
              <a:ext uri="{FF2B5EF4-FFF2-40B4-BE49-F238E27FC236}">
                <a16:creationId xmlns:a16="http://schemas.microsoft.com/office/drawing/2014/main" id="{FFDEAE8D-E379-81A1-B6E9-16A8CA914B08}"/>
              </a:ext>
            </a:extLst>
          </p:cNvPr>
          <p:cNvSpPr txBox="1"/>
          <p:nvPr/>
        </p:nvSpPr>
        <p:spPr>
          <a:xfrm>
            <a:off x="4565832" y="3780971"/>
            <a:ext cx="5844420" cy="2062103"/>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lumMod val="95000"/>
                    <a:lumOff val="5000"/>
                  </a:prstClr>
                </a:solidFill>
                <a:effectLst/>
                <a:uLnTx/>
                <a:uFillTx/>
                <a:latin typeface="Times New Roman" panose="02020603050405020304" pitchFamily="18" charset="0"/>
                <a:ea typeface="+mn-ea"/>
                <a:cs typeface="Times New Roman" panose="02020603050405020304" pitchFamily="18" charset="0"/>
              </a:rPr>
              <a:t>A Study of Revelation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dirty="0">
                <a:solidFill>
                  <a:prstClr val="black">
                    <a:lumMod val="95000"/>
                    <a:lumOff val="5000"/>
                  </a:prstClr>
                </a:solidFill>
                <a:latin typeface="Times New Roman" panose="02020603050405020304" pitchFamily="18" charset="0"/>
                <a:cs typeface="Times New Roman" panose="02020603050405020304" pitchFamily="18" charset="0"/>
              </a:rPr>
              <a:t>Letter to the Church at Smyrna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dirty="0">
                <a:solidFill>
                  <a:prstClr val="black">
                    <a:lumMod val="95000"/>
                    <a:lumOff val="5000"/>
                  </a:prstClr>
                </a:solidFill>
                <a:latin typeface="Times New Roman" panose="02020603050405020304" pitchFamily="18" charset="0"/>
                <a:cs typeface="Times New Roman" panose="02020603050405020304" pitchFamily="18" charset="0"/>
              </a:rPr>
              <a:t>Chapter 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lumMod val="95000"/>
                    <a:lumOff val="5000"/>
                  </a:prstClr>
                </a:solidFill>
                <a:effectLst/>
                <a:uLnTx/>
                <a:uFillTx/>
                <a:latin typeface="Times New Roman" panose="02020603050405020304" pitchFamily="18" charset="0"/>
                <a:ea typeface="+mn-ea"/>
                <a:cs typeface="Times New Roman" panose="02020603050405020304" pitchFamily="18" charset="0"/>
              </a:rPr>
              <a:t>March </a:t>
            </a:r>
            <a:r>
              <a:rPr lang="en-US" sz="3200" b="1" dirty="0">
                <a:solidFill>
                  <a:prstClr val="black">
                    <a:lumMod val="95000"/>
                    <a:lumOff val="5000"/>
                  </a:prstClr>
                </a:solidFill>
                <a:latin typeface="Times New Roman" panose="02020603050405020304" pitchFamily="18" charset="0"/>
                <a:cs typeface="Times New Roman" panose="02020603050405020304" pitchFamily="18" charset="0"/>
              </a:rPr>
              <a:t>21</a:t>
            </a:r>
            <a:r>
              <a:rPr kumimoji="0" lang="en-US" sz="3200" b="1" i="0" u="none" strike="noStrike" kern="1200" cap="none" spc="0" normalizeH="0" baseline="0" noProof="0" dirty="0">
                <a:ln>
                  <a:noFill/>
                </a:ln>
                <a:solidFill>
                  <a:prstClr val="black">
                    <a:lumMod val="95000"/>
                    <a:lumOff val="5000"/>
                  </a:prstClr>
                </a:solidFill>
                <a:effectLst/>
                <a:uLnTx/>
                <a:uFillTx/>
                <a:latin typeface="Times New Roman" panose="02020603050405020304" pitchFamily="18" charset="0"/>
                <a:ea typeface="+mn-ea"/>
                <a:cs typeface="Times New Roman" panose="02020603050405020304" pitchFamily="18" charset="0"/>
              </a:rPr>
              <a:t>, 2024</a:t>
            </a:r>
          </a:p>
        </p:txBody>
      </p:sp>
      <p:sp>
        <p:nvSpPr>
          <p:cNvPr id="2" name="TextBox 1">
            <a:extLst>
              <a:ext uri="{FF2B5EF4-FFF2-40B4-BE49-F238E27FC236}">
                <a16:creationId xmlns:a16="http://schemas.microsoft.com/office/drawing/2014/main" id="{DA7CDE41-9150-7F0C-5843-48A884608DB3}"/>
              </a:ext>
            </a:extLst>
          </p:cNvPr>
          <p:cNvSpPr txBox="1"/>
          <p:nvPr/>
        </p:nvSpPr>
        <p:spPr>
          <a:xfrm>
            <a:off x="155621" y="0"/>
            <a:ext cx="3754094" cy="1477328"/>
          </a:xfrm>
          <a:prstGeom prst="rect">
            <a:avLst/>
          </a:prstGeom>
          <a:noFill/>
        </p:spPr>
        <p:txBody>
          <a:bodyPr wrap="square" rtlCol="0">
            <a:spAutoFit/>
          </a:bodyPr>
          <a:lstStyle/>
          <a:p>
            <a:pPr algn="ctr"/>
            <a:r>
              <a:rPr lang="en-US" b="1" dirty="0">
                <a:solidFill>
                  <a:schemeClr val="bg1"/>
                </a:solidFill>
                <a:latin typeface="Times New Roman" panose="02020603050405020304" pitchFamily="18" charset="0"/>
                <a:cs typeface="Times New Roman" panose="02020603050405020304" pitchFamily="18" charset="0"/>
              </a:rPr>
              <a:t>God Is Government</a:t>
            </a:r>
          </a:p>
          <a:p>
            <a:pPr algn="ctr"/>
            <a:r>
              <a:rPr lang="en-US" b="1" dirty="0">
                <a:solidFill>
                  <a:schemeClr val="bg1"/>
                </a:solidFill>
                <a:latin typeface="Times New Roman" panose="02020603050405020304" pitchFamily="18" charset="0"/>
                <a:cs typeface="Times New Roman" panose="02020603050405020304" pitchFamily="18" charset="0"/>
              </a:rPr>
              <a:t>Isaiah 33:22</a:t>
            </a:r>
          </a:p>
          <a:p>
            <a:pPr algn="ctr"/>
            <a:r>
              <a:rPr lang="en-US" b="1" dirty="0">
                <a:solidFill>
                  <a:schemeClr val="bg1"/>
                </a:solidFill>
                <a:latin typeface="Times New Roman" panose="02020603050405020304" pitchFamily="18" charset="0"/>
                <a:cs typeface="Times New Roman" panose="02020603050405020304" pitchFamily="18" charset="0"/>
              </a:rPr>
              <a:t>“For the LORD is our judge, the LORD is our lawgiver, the LORD is our KING; he will save us.”</a:t>
            </a:r>
          </a:p>
        </p:txBody>
      </p:sp>
    </p:spTree>
    <p:extLst>
      <p:ext uri="{BB962C8B-B14F-4D97-AF65-F5344CB8AC3E}">
        <p14:creationId xmlns:p14="http://schemas.microsoft.com/office/powerpoint/2010/main" val="231550106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800A8-6CEC-03B4-9AE6-6CFD9ED05CC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346E49B-406E-FF21-CF7C-F2E3C553798F}"/>
              </a:ext>
            </a:extLst>
          </p:cNvPr>
          <p:cNvSpPr txBox="1"/>
          <p:nvPr/>
        </p:nvSpPr>
        <p:spPr>
          <a:xfrm>
            <a:off x="963589" y="1206500"/>
            <a:ext cx="10606111" cy="541686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1:7-9 – </a:t>
            </a:r>
            <a:r>
              <a:rPr kumimoji="0" lang="en-US" b="1" i="0" u="none" strike="noStrike" kern="1200" cap="none" spc="0" normalizeH="0" baseline="0" noProof="0" dirty="0">
                <a:ln>
                  <a:noFill/>
                </a:ln>
                <a:effectLst/>
                <a:uLnTx/>
                <a:uFillTx/>
                <a:latin typeface="Calibri" panose="020F0502020204030204"/>
                <a:ea typeface="+mn-ea"/>
                <a:cs typeface="+mn-cs"/>
              </a:rPr>
              <a:t>GREETINGS TO THE SEVEN CHURCHES/VISION OF THE SON OF MAN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dirty="0"/>
              <a:t>“7  </a:t>
            </a:r>
            <a:r>
              <a:rPr lang="en-US" u="sng" dirty="0"/>
              <a:t>Behold, he cometh </a:t>
            </a:r>
            <a:r>
              <a:rPr lang="en-US" dirty="0"/>
              <a:t>(Rev 14:14-16; Psa 97:2; Isa 19:1; Dan 7:13; Nah 1:3; Mat 24:30, Mat 26:64; Mar 13:26, Mar 14:62; Luk 21:27; Act 1:9-11; 1Th 4:17) </a:t>
            </a:r>
            <a:r>
              <a:rPr lang="en-US" u="sng" dirty="0"/>
              <a:t>with clouds; and every </a:t>
            </a:r>
            <a:r>
              <a:rPr lang="en-US" dirty="0"/>
              <a:t>(Rev 22:4; Num 24:17; Job 19:26-27, Job 33:26; 1Th 1:10; 1Jn 3:2; Jud 1:14</a:t>
            </a:r>
            <a:r>
              <a:rPr lang="en-US" u="sng" dirty="0"/>
              <a:t>) eye shall see him, and they </a:t>
            </a:r>
            <a:r>
              <a:rPr lang="en-US" dirty="0"/>
              <a:t>(</a:t>
            </a:r>
            <a:r>
              <a:rPr lang="nl-NL" dirty="0"/>
              <a:t>Psa 22:16; Zec 12:10; Joh 19:34, Joh 19:37; Heb 6:6, Heb 10:29) </a:t>
            </a:r>
            <a:r>
              <a:rPr lang="en-US" u="sng" dirty="0"/>
              <a:t>also which pierced him: and all</a:t>
            </a:r>
            <a:r>
              <a:rPr lang="en-US" dirty="0"/>
              <a:t> (Rev 6:15-17, Rev 18:15-19; Mat 24:30; Luk 23:28-30</a:t>
            </a:r>
            <a:r>
              <a:rPr lang="en-US" u="sng" dirty="0"/>
              <a:t>) kindreds of the earth shall wail because of him. Even so </a:t>
            </a:r>
            <a:r>
              <a:rPr lang="en-US" dirty="0"/>
              <a:t>(Rev 18:20, --Rev 19:1-3, Rev 22:20; Jdg 5:31; Psa 68:1), </a:t>
            </a:r>
            <a:r>
              <a:rPr lang="en-US" u="sng" dirty="0"/>
              <a:t>Amen</a:t>
            </a:r>
            <a:r>
              <a:rPr lang="en-US" dirty="0"/>
              <a:t>. </a:t>
            </a:r>
          </a:p>
          <a:p>
            <a:pPr lvl="0">
              <a:defRPr/>
            </a:pPr>
            <a:endParaRPr lang="en-US" dirty="0"/>
          </a:p>
          <a:p>
            <a:pPr lvl="0">
              <a:defRPr/>
            </a:pPr>
            <a:r>
              <a:rPr lang="en-US" dirty="0"/>
              <a:t>8  </a:t>
            </a:r>
            <a:r>
              <a:rPr lang="en-US" u="sng" dirty="0"/>
              <a:t>I am Alpha </a:t>
            </a:r>
            <a:r>
              <a:rPr lang="en-US" dirty="0"/>
              <a:t>(</a:t>
            </a:r>
            <a:r>
              <a:rPr lang="sv-SE" dirty="0"/>
              <a:t>Rev 1:11, Rev 1:17, Rev 2:8, Rev 21:6, Rev 22:13; Isa 41:4, Isa 43:10, Isa 44:6, Isa 48:12) </a:t>
            </a:r>
            <a:r>
              <a:rPr lang="en-US" u="sng" dirty="0"/>
              <a:t>and Omega, the beginning and the ending, saith the Lord, which is </a:t>
            </a:r>
            <a:r>
              <a:rPr lang="en-US" dirty="0"/>
              <a:t>(Rev 1:4), </a:t>
            </a:r>
            <a:r>
              <a:rPr lang="en-US" u="sng" dirty="0"/>
              <a:t>and which was, and which is to come, the Almighty</a:t>
            </a:r>
            <a:r>
              <a:rPr lang="en-US" dirty="0"/>
              <a:t> (Rev 4:8, Rev 11:17, Rev 16:14, Rev 19:15, Rev 21:22; Gen 17:1, Gen 28:3, Gen 35:11, Gen 43:14, Gen 48:3; Gen 49:25; Exo 6:3; Num 24:4; Isa 9:6; 2Cor 6:18).</a:t>
            </a:r>
          </a:p>
          <a:p>
            <a:pPr lvl="0">
              <a:defRPr/>
            </a:pPr>
            <a:r>
              <a:rPr lang="en-US" dirty="0"/>
              <a:t> </a:t>
            </a:r>
          </a:p>
          <a:p>
            <a:pPr lvl="0">
              <a:defRPr/>
            </a:pPr>
            <a:r>
              <a:rPr lang="en-US" dirty="0"/>
              <a:t>9  </a:t>
            </a:r>
            <a:r>
              <a:rPr lang="en-US" u="sng" dirty="0"/>
              <a:t>I John </a:t>
            </a:r>
            <a:r>
              <a:rPr lang="en-US" dirty="0"/>
              <a:t>(Rev 1:4), </a:t>
            </a:r>
            <a:r>
              <a:rPr lang="en-US" u="sng" dirty="0"/>
              <a:t>who also am your brother, and companion </a:t>
            </a:r>
            <a:r>
              <a:rPr lang="en-US" dirty="0"/>
              <a:t>(Rev 2:9-10, Rev 7:14; Joh 16:33; Act 14:22; Rom 8:17; 1Cor 4:9-13; Php 1:7, Php 4:14; 2Ti 1:8, 2Ti 2:3-12) </a:t>
            </a:r>
            <a:r>
              <a:rPr lang="en-US" u="sng" dirty="0"/>
              <a:t>in tribulation, and in the </a:t>
            </a:r>
            <a:r>
              <a:rPr lang="en-US" dirty="0"/>
              <a:t>(Rev 3:10, Rev 13:10, Rev 14:12; Rom 2:7-8, Rom 5:3-4, Rom 8:25; 2Th 1:4-5, 2Th 3:5; Heb 10:36; Jas 5:7-8) </a:t>
            </a:r>
            <a:r>
              <a:rPr lang="en-US" u="sng" dirty="0"/>
              <a:t>kingdom and patience of Jesus Christ, was in the isle that is called Patmos, for the word </a:t>
            </a:r>
            <a:r>
              <a:rPr lang="en-US" dirty="0"/>
              <a:t>(Rev 1:2, Rev 6:9, Rev 11:7, Rev 12:11, Rev 12:17, Rev 19:10)  </a:t>
            </a:r>
            <a:r>
              <a:rPr lang="en-US" u="sng" dirty="0"/>
              <a:t>of God, and for the testimony of Jesus Christ</a:t>
            </a:r>
            <a:r>
              <a:rPr lang="en-US" dirty="0"/>
              <a:t>. ”</a:t>
            </a:r>
          </a:p>
          <a:p>
            <a:pPr lvl="0">
              <a:defRPr/>
            </a:pPr>
            <a:endParaRPr kumimoji="0" lang="en-US" sz="1600" b="0" i="0" u="none" strike="noStrike" kern="1200" cap="none" spc="0" normalizeH="0" baseline="0" noProof="0" dirty="0">
              <a:ln>
                <a:noFill/>
              </a:ln>
              <a:effectLst/>
              <a:uLnTx/>
              <a:uFillTx/>
              <a:latin typeface="Calibri" panose="020F0502020204030204"/>
              <a:ea typeface="+mn-ea"/>
              <a:cs typeface="+mn-cs"/>
            </a:endParaRPr>
          </a:p>
        </p:txBody>
      </p:sp>
    </p:spTree>
    <p:extLst>
      <p:ext uri="{BB962C8B-B14F-4D97-AF65-F5344CB8AC3E}">
        <p14:creationId xmlns:p14="http://schemas.microsoft.com/office/powerpoint/2010/main" val="3528463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802FB5-040B-BC18-E9EE-4E9356A473E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6878A7B-891A-86D7-3F3C-8A34585AFA06}"/>
              </a:ext>
            </a:extLst>
          </p:cNvPr>
          <p:cNvSpPr txBox="1"/>
          <p:nvPr/>
        </p:nvSpPr>
        <p:spPr>
          <a:xfrm>
            <a:off x="963589" y="1206500"/>
            <a:ext cx="10606111" cy="517064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1:7-9 – </a:t>
            </a:r>
            <a:r>
              <a:rPr kumimoji="0" lang="en-US" b="1" i="0" u="none" strike="noStrike" kern="1200" cap="none" spc="0" normalizeH="0" baseline="0" noProof="0" dirty="0">
                <a:ln>
                  <a:noFill/>
                </a:ln>
                <a:effectLst/>
                <a:uLnTx/>
                <a:uFillTx/>
                <a:latin typeface="Calibri" panose="020F0502020204030204"/>
                <a:ea typeface="+mn-ea"/>
                <a:cs typeface="+mn-cs"/>
              </a:rPr>
              <a:t>GREETINGS TO THE SEVEN CHURCHES/VISION OF THE SON OF MAN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marL="285750" lvl="0" indent="-285750">
              <a:buFont typeface="Wingdings" panose="05000000000000000000" pitchFamily="2" charset="2"/>
              <a:buChar char="Ø"/>
              <a:defRPr/>
            </a:pPr>
            <a:r>
              <a:rPr kumimoji="0" lang="en-US" b="0" i="0" u="none" strike="noStrike" kern="1200" cap="none" spc="0" normalizeH="0" baseline="0" noProof="0" dirty="0">
                <a:ln>
                  <a:noFill/>
                </a:ln>
                <a:effectLst/>
                <a:uLnTx/>
                <a:uFillTx/>
                <a:latin typeface="Calibri" panose="020F0502020204030204"/>
                <a:ea typeface="+mn-ea"/>
                <a:cs typeface="+mn-cs"/>
              </a:rPr>
              <a:t>The phase “every eye shall see him” is a physical and personal observation (Daniel 7:13, Matthew 24:30, 26:62)</a:t>
            </a:r>
          </a:p>
          <a:p>
            <a:pPr marL="285750" lvl="0" indent="-285750">
              <a:buFont typeface="Wingdings" panose="05000000000000000000" pitchFamily="2" charset="2"/>
              <a:buChar char="Ø"/>
              <a:defRPr/>
            </a:pPr>
            <a:r>
              <a:rPr lang="en-US" noProof="0" dirty="0">
                <a:latin typeface="Calibri" panose="020F0502020204030204"/>
              </a:rPr>
              <a:t>Seeing with their own eyes “Which pierces him” is also mentioned in Zechariah 12:10.</a:t>
            </a:r>
          </a:p>
          <a:p>
            <a:pPr marL="285750" lvl="0" indent="-285750">
              <a:buFont typeface="Wingdings" panose="05000000000000000000" pitchFamily="2" charset="2"/>
              <a:buChar char="Ø"/>
              <a:defRPr/>
            </a:pPr>
            <a:endParaRPr kumimoji="0" lang="en-US" b="0" i="0" u="none" strike="noStrike" kern="1200" cap="none" spc="0" normalizeH="0" baseline="0" dirty="0">
              <a:ln>
                <a:noFill/>
              </a:ln>
              <a:effectLst/>
              <a:uLnTx/>
              <a:uFillTx/>
              <a:latin typeface="Calibri" panose="020F0502020204030204"/>
              <a:ea typeface="+mn-ea"/>
              <a:cs typeface="+mn-cs"/>
            </a:endParaRPr>
          </a:p>
          <a:p>
            <a:pPr lvl="0">
              <a:defRPr/>
            </a:pPr>
            <a:endParaRPr kumimoji="0" lang="en-US" b="0" i="0" u="none" strike="noStrike" kern="1200" cap="none" spc="0" normalizeH="0" baseline="0" dirty="0">
              <a:ln>
                <a:noFill/>
              </a:ln>
              <a:effectLst/>
              <a:uLnTx/>
              <a:uFillTx/>
              <a:latin typeface="Calibri" panose="020F0502020204030204"/>
              <a:ea typeface="+mn-ea"/>
              <a:cs typeface="+mn-cs"/>
            </a:endParaRPr>
          </a:p>
          <a:p>
            <a:pPr lvl="0">
              <a:defRPr/>
            </a:pPr>
            <a:r>
              <a:rPr lang="en-US" noProof="0" dirty="0">
                <a:latin typeface="Calibri" panose="020F0502020204030204"/>
              </a:rPr>
              <a:t>I AM ALPHA AND OMEGA…. THE FIRST AND THE LAST</a:t>
            </a:r>
          </a:p>
          <a:p>
            <a:pPr marL="285750" lvl="0" indent="-285750">
              <a:buFont typeface="Wingdings" panose="05000000000000000000" pitchFamily="2" charset="2"/>
              <a:buChar char="Ø"/>
              <a:defRPr/>
            </a:pPr>
            <a:r>
              <a:rPr kumimoji="0" lang="en-US" b="0" i="0" u="none" strike="noStrike" kern="1200" cap="none" spc="0" normalizeH="0" baseline="0" dirty="0">
                <a:ln>
                  <a:noFill/>
                </a:ln>
                <a:effectLst/>
                <a:uLnTx/>
                <a:uFillTx/>
                <a:latin typeface="Calibri" panose="020F0502020204030204"/>
                <a:ea typeface="+mn-ea"/>
                <a:cs typeface="+mn-cs"/>
              </a:rPr>
              <a:t>The LORD refers</a:t>
            </a:r>
            <a:r>
              <a:rPr kumimoji="0" lang="en-US" b="0" i="0" u="none" strike="noStrike" kern="1200" cap="none" spc="0" normalizeH="0" dirty="0">
                <a:ln>
                  <a:noFill/>
                </a:ln>
                <a:effectLst/>
                <a:uLnTx/>
                <a:uFillTx/>
                <a:latin typeface="Calibri" panose="020F0502020204030204"/>
                <a:ea typeface="+mn-ea"/>
                <a:cs typeface="+mn-cs"/>
              </a:rPr>
              <a:t> to himself as the First and the Last Seven Times</a:t>
            </a:r>
          </a:p>
          <a:p>
            <a:pPr marL="742950" lvl="1" indent="-285750">
              <a:buFont typeface="Wingdings" panose="05000000000000000000" pitchFamily="2" charset="2"/>
              <a:buChar char="v"/>
              <a:defRPr/>
            </a:pPr>
            <a:r>
              <a:rPr kumimoji="0" lang="en-US" b="0" i="0" u="none" strike="noStrike" kern="1200" cap="none" spc="0" normalizeH="0" baseline="0" noProof="0" dirty="0">
                <a:ln>
                  <a:noFill/>
                </a:ln>
                <a:effectLst/>
                <a:uLnTx/>
                <a:uFillTx/>
                <a:latin typeface="Calibri" panose="020F0502020204030204"/>
                <a:ea typeface="+mn-ea"/>
                <a:cs typeface="+mn-cs"/>
              </a:rPr>
              <a:t>Isaiah 41:4</a:t>
            </a:r>
          </a:p>
          <a:p>
            <a:pPr marL="742950" lvl="1" indent="-285750">
              <a:buFont typeface="Wingdings" panose="05000000000000000000" pitchFamily="2" charset="2"/>
              <a:buChar char="v"/>
              <a:defRPr/>
            </a:pPr>
            <a:r>
              <a:rPr lang="en-US" dirty="0">
                <a:latin typeface="Calibri" panose="020F0502020204030204"/>
              </a:rPr>
              <a:t>Isaiah 44:6</a:t>
            </a:r>
            <a:endParaRPr kumimoji="0" lang="en-US" b="0" i="0" u="none" strike="noStrike" kern="1200" cap="none" spc="0" normalizeH="0" baseline="0" noProof="0" dirty="0">
              <a:ln>
                <a:noFill/>
              </a:ln>
              <a:effectLst/>
              <a:uLnTx/>
              <a:uFillTx/>
              <a:latin typeface="Calibri" panose="020F0502020204030204"/>
              <a:ea typeface="+mn-ea"/>
              <a:cs typeface="+mn-cs"/>
            </a:endParaRPr>
          </a:p>
          <a:p>
            <a:pPr marL="742950" lvl="1" indent="-285750">
              <a:buFont typeface="Wingdings" panose="05000000000000000000" pitchFamily="2" charset="2"/>
              <a:buChar char="v"/>
              <a:defRPr/>
            </a:pPr>
            <a:r>
              <a:rPr kumimoji="0" lang="en-US" b="0" i="0" u="none" strike="noStrike" kern="1200" cap="none" spc="0" normalizeH="0" baseline="0" noProof="0" dirty="0">
                <a:ln>
                  <a:noFill/>
                </a:ln>
                <a:effectLst/>
                <a:uLnTx/>
                <a:uFillTx/>
                <a:latin typeface="Calibri" panose="020F0502020204030204"/>
                <a:ea typeface="+mn-ea"/>
                <a:cs typeface="+mn-cs"/>
              </a:rPr>
              <a:t>Isaiah 48:12</a:t>
            </a:r>
          </a:p>
          <a:p>
            <a:pPr marL="742950" lvl="1" indent="-285750">
              <a:buFont typeface="Wingdings" panose="05000000000000000000" pitchFamily="2" charset="2"/>
              <a:buChar char="v"/>
              <a:defRPr/>
            </a:pPr>
            <a:r>
              <a:rPr lang="en-US" dirty="0">
                <a:latin typeface="Calibri" panose="020F0502020204030204"/>
              </a:rPr>
              <a:t>Revelation 1:11</a:t>
            </a:r>
          </a:p>
          <a:p>
            <a:pPr marL="742950" lvl="1" indent="-285750">
              <a:buFont typeface="Wingdings" panose="05000000000000000000" pitchFamily="2" charset="2"/>
              <a:buChar char="v"/>
              <a:defRPr/>
            </a:pPr>
            <a:r>
              <a:rPr kumimoji="0" lang="en-US" b="0" i="0" u="none" strike="noStrike" kern="1200" cap="none" spc="0" normalizeH="0" baseline="0" noProof="0" dirty="0">
                <a:ln>
                  <a:noFill/>
                </a:ln>
                <a:effectLst/>
                <a:uLnTx/>
                <a:uFillTx/>
                <a:latin typeface="Calibri" panose="020F0502020204030204"/>
                <a:ea typeface="+mn-ea"/>
                <a:cs typeface="+mn-cs"/>
              </a:rPr>
              <a:t>Revelation 1:17-18 (“was dead and am alive”)</a:t>
            </a:r>
          </a:p>
          <a:p>
            <a:pPr marL="742950" lvl="1" indent="-285750">
              <a:buFont typeface="Wingdings" panose="05000000000000000000" pitchFamily="2" charset="2"/>
              <a:buChar char="v"/>
              <a:defRPr/>
            </a:pPr>
            <a:r>
              <a:rPr lang="en-US" dirty="0">
                <a:latin typeface="Calibri" panose="020F0502020204030204"/>
              </a:rPr>
              <a:t>Revelation 2:8 (“was dead and am alive”)</a:t>
            </a:r>
          </a:p>
          <a:p>
            <a:pPr marL="742950" lvl="1" indent="-285750">
              <a:buFont typeface="Wingdings" panose="05000000000000000000" pitchFamily="2" charset="2"/>
              <a:buChar char="v"/>
              <a:defRPr/>
            </a:pPr>
            <a:r>
              <a:rPr kumimoji="0" lang="en-US" b="0" i="0" u="none" strike="noStrike" kern="1200" cap="none" spc="0" normalizeH="0" baseline="0" noProof="0" dirty="0">
                <a:ln>
                  <a:noFill/>
                </a:ln>
                <a:effectLst/>
                <a:uLnTx/>
                <a:uFillTx/>
                <a:latin typeface="Calibri" panose="020F0502020204030204"/>
                <a:ea typeface="+mn-ea"/>
                <a:cs typeface="+mn-cs"/>
              </a:rPr>
              <a:t>Revelation 22:13</a:t>
            </a:r>
          </a:p>
          <a:p>
            <a:pPr marL="742950" lvl="1" indent="-285750">
              <a:buFont typeface="Wingdings" panose="05000000000000000000" pitchFamily="2" charset="2"/>
              <a:buChar char="v"/>
              <a:defRPr/>
            </a:pPr>
            <a:endParaRPr lang="en-US" dirty="0">
              <a:latin typeface="Calibri" panose="020F0502020204030204"/>
            </a:endParaRPr>
          </a:p>
          <a:p>
            <a:pPr marL="285750" indent="-285750">
              <a:buFont typeface="Wingdings" panose="05000000000000000000" pitchFamily="2" charset="2"/>
              <a:buChar char="Ø"/>
              <a:defRPr/>
            </a:pPr>
            <a:r>
              <a:rPr kumimoji="0" lang="en-US" b="0" i="0" u="none" strike="noStrike" kern="1200" cap="none" spc="0" normalizeH="0" baseline="0" noProof="0" dirty="0">
                <a:ln>
                  <a:noFill/>
                </a:ln>
                <a:effectLst/>
                <a:uLnTx/>
                <a:uFillTx/>
                <a:latin typeface="Calibri" panose="020F0502020204030204"/>
                <a:ea typeface="+mn-ea"/>
                <a:cs typeface="+mn-cs"/>
              </a:rPr>
              <a:t>“I John” is specifically references five time (Rev 1:1, 4, 9, 21:2,</a:t>
            </a:r>
            <a:r>
              <a:rPr kumimoji="0" lang="en-US" b="0" i="0" u="none" strike="noStrike" kern="1200" cap="none" spc="0" normalizeH="0" noProof="0" dirty="0">
                <a:ln>
                  <a:noFill/>
                </a:ln>
                <a:effectLst/>
                <a:uLnTx/>
                <a:uFillTx/>
                <a:latin typeface="Calibri" panose="020F0502020204030204"/>
                <a:ea typeface="+mn-ea"/>
                <a:cs typeface="+mn-cs"/>
              </a:rPr>
              <a:t> 22:8)</a:t>
            </a:r>
            <a:endParaRPr kumimoji="0" lang="en-US" b="0" i="0" u="none" strike="noStrike" kern="1200" cap="none" spc="0" normalizeH="0" baseline="0" noProof="0" dirty="0">
              <a:ln>
                <a:noFill/>
              </a:ln>
              <a:effectLst/>
              <a:uLnTx/>
              <a:uFillTx/>
              <a:latin typeface="Calibri" panose="020F0502020204030204"/>
              <a:ea typeface="+mn-ea"/>
              <a:cs typeface="+mn-cs"/>
            </a:endParaRPr>
          </a:p>
        </p:txBody>
      </p:sp>
    </p:spTree>
    <p:extLst>
      <p:ext uri="{BB962C8B-B14F-4D97-AF65-F5344CB8AC3E}">
        <p14:creationId xmlns:p14="http://schemas.microsoft.com/office/powerpoint/2010/main" val="2413080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5C0682-571E-10EB-D527-B8D48FC093D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A3B4B84-5AB7-6D86-CDAA-C1E594FAFF13}"/>
              </a:ext>
            </a:extLst>
          </p:cNvPr>
          <p:cNvSpPr txBox="1"/>
          <p:nvPr/>
        </p:nvSpPr>
        <p:spPr>
          <a:xfrm>
            <a:off x="963589" y="1206500"/>
            <a:ext cx="10606111" cy="498598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1:10-11 – VISION OF THE SON OF MAN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sz="2400" b="1" dirty="0"/>
              <a:t>“I WAS IN THE SPIRIT……” John says four times</a:t>
            </a:r>
          </a:p>
          <a:p>
            <a:pPr marL="285750" indent="-285750">
              <a:buFont typeface="Wingdings" panose="05000000000000000000" pitchFamily="2" charset="2"/>
              <a:buChar char="Ø"/>
              <a:defRPr/>
            </a:pPr>
            <a:r>
              <a:rPr lang="en-US" dirty="0">
                <a:latin typeface="Calibri" panose="020F0502020204030204"/>
              </a:rPr>
              <a:t>On the “day of the Lord” (At Patmos) Revelation 1:10</a:t>
            </a:r>
            <a:endParaRPr kumimoji="0" lang="en-US" b="0" i="0" u="none" strike="noStrike" kern="1200" cap="none" spc="0" normalizeH="0" baseline="0" noProof="0" dirty="0">
              <a:ln>
                <a:noFill/>
              </a:ln>
              <a:effectLst/>
              <a:uLnTx/>
              <a:uFillTx/>
              <a:latin typeface="Calibri" panose="020F0502020204030204"/>
            </a:endParaRPr>
          </a:p>
          <a:p>
            <a:pPr marL="285750" indent="-285750">
              <a:buFont typeface="Wingdings" panose="05000000000000000000" pitchFamily="2" charset="2"/>
              <a:buChar char="Ø"/>
              <a:defRPr/>
            </a:pPr>
            <a:r>
              <a:rPr lang="en-US" dirty="0">
                <a:latin typeface="Calibri" panose="020F0502020204030204"/>
              </a:rPr>
              <a:t>To the Throne in Heaven Revelation 4:2</a:t>
            </a:r>
          </a:p>
          <a:p>
            <a:pPr marL="285750" indent="-285750">
              <a:buFont typeface="Wingdings" panose="05000000000000000000" pitchFamily="2" charset="2"/>
              <a:buChar char="Ø"/>
              <a:defRPr/>
            </a:pPr>
            <a:r>
              <a:rPr lang="en-US" dirty="0">
                <a:latin typeface="Calibri" panose="020F0502020204030204"/>
              </a:rPr>
              <a:t>Carried away in the wilderness Revelation 17:3</a:t>
            </a:r>
          </a:p>
          <a:p>
            <a:pPr marL="285750" indent="-285750">
              <a:buFont typeface="Wingdings" panose="05000000000000000000" pitchFamily="2" charset="2"/>
              <a:buChar char="Ø"/>
              <a:defRPr/>
            </a:pPr>
            <a:r>
              <a:rPr lang="en-US" dirty="0">
                <a:latin typeface="Calibri" panose="020F0502020204030204"/>
              </a:rPr>
              <a:t>Carried to a mountain Revelation 21:10</a:t>
            </a:r>
          </a:p>
          <a:p>
            <a:pPr marL="285750" indent="-285750">
              <a:buFont typeface="Wingdings" panose="05000000000000000000" pitchFamily="2" charset="2"/>
              <a:buChar char="Ø"/>
              <a:defRPr/>
            </a:pPr>
            <a:endParaRPr lang="en-US" dirty="0">
              <a:latin typeface="Calibri" panose="020F0502020204030204"/>
            </a:endParaRPr>
          </a:p>
          <a:p>
            <a:pPr>
              <a:defRPr/>
            </a:pPr>
            <a:r>
              <a:rPr lang="en-US" dirty="0">
                <a:latin typeface="Calibri" panose="020F0502020204030204"/>
              </a:rPr>
              <a:t>John was “in the spirit” but the key phrase here is “On the day of the LORD” (Revelation 1:10). John, through the spirit was brought forward through time and was given the ability to “SEE” what was going to happen. He was able to “SEE” “the day of the LORD,” even though he is on the island of Patmos. In chapter 4, he is in the spirit and at the throne room in heaven.</a:t>
            </a:r>
          </a:p>
          <a:p>
            <a:pPr>
              <a:defRPr/>
            </a:pPr>
            <a:endParaRPr lang="en-US" dirty="0">
              <a:latin typeface="Calibri" panose="020F0502020204030204"/>
            </a:endParaRPr>
          </a:p>
          <a:p>
            <a:pPr>
              <a:defRPr/>
            </a:pPr>
            <a:r>
              <a:rPr lang="en-US" dirty="0">
                <a:latin typeface="Calibri" panose="020F0502020204030204"/>
              </a:rPr>
              <a:t>There is another phrase to pay attention to. “Thunders, voices, lightening's, and an earthquake.” The first time we see the phrase it is in regard to the Throne (Rev 4:5) and another referring to the opening of the seven seals (Rev 8:5), Trumpets (Rev 11:9) and Bowls (Rev 16:18).</a:t>
            </a:r>
          </a:p>
          <a:p>
            <a:pPr>
              <a:defRPr/>
            </a:pPr>
            <a:endParaRPr lang="en-US" dirty="0">
              <a:latin typeface="Calibri" panose="020F0502020204030204"/>
            </a:endParaRPr>
          </a:p>
        </p:txBody>
      </p:sp>
    </p:spTree>
    <p:extLst>
      <p:ext uri="{BB962C8B-B14F-4D97-AF65-F5344CB8AC3E}">
        <p14:creationId xmlns:p14="http://schemas.microsoft.com/office/powerpoint/2010/main" val="3107615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 calcmode="lin" valueType="num">
                                      <p:cBhvr additive="base">
                                        <p:cTn id="17"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 calcmode="lin" valueType="num">
                                      <p:cBhvr additive="base">
                                        <p:cTn id="23"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anim calcmode="lin" valueType="num">
                                      <p:cBhvr additive="base">
                                        <p:cTn id="29"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 calcmode="lin" valueType="num">
                                      <p:cBhvr additive="base">
                                        <p:cTn id="35" dur="500" fill="hold"/>
                                        <p:tgtEl>
                                          <p:spTgt spid="2">
                                            <p:txEl>
                                              <p:pRg st="8" end="8"/>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2">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nodeType="clickEffect">
                                  <p:stCondLst>
                                    <p:cond delay="0"/>
                                  </p:stCondLst>
                                  <p:childTnLst>
                                    <p:set>
                                      <p:cBhvr>
                                        <p:cTn id="40" dur="1" fill="hold">
                                          <p:stCondLst>
                                            <p:cond delay="0"/>
                                          </p:stCondLst>
                                        </p:cTn>
                                        <p:tgtEl>
                                          <p:spTgt spid="2">
                                            <p:txEl>
                                              <p:pRg st="10" end="10"/>
                                            </p:txEl>
                                          </p:spTgt>
                                        </p:tgtEl>
                                        <p:attrNameLst>
                                          <p:attrName>style.visibility</p:attrName>
                                        </p:attrNameLst>
                                      </p:cBhvr>
                                      <p:to>
                                        <p:strVal val="visible"/>
                                      </p:to>
                                    </p:set>
                                    <p:anim calcmode="lin" valueType="num">
                                      <p:cBhvr additive="base">
                                        <p:cTn id="41" dur="500" fill="hold"/>
                                        <p:tgtEl>
                                          <p:spTgt spid="2">
                                            <p:txEl>
                                              <p:pRg st="10" end="10"/>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2">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AC0267-49FC-9D04-1EE3-42D5853EAA4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66DCA0B-0A23-4F80-4877-FED7D27658DD}"/>
              </a:ext>
            </a:extLst>
          </p:cNvPr>
          <p:cNvSpPr txBox="1"/>
          <p:nvPr/>
        </p:nvSpPr>
        <p:spPr>
          <a:xfrm>
            <a:off x="1244252" y="1356348"/>
            <a:ext cx="10771211"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effectLst/>
                <a:uLnTx/>
                <a:uFillTx/>
                <a:latin typeface="Calibri" panose="020F0502020204030204"/>
                <a:ea typeface="+mn-ea"/>
                <a:cs typeface="+mn-cs"/>
              </a:rPr>
              <a:t>REDEMPTION (REVELATION) TIMEFRAME</a:t>
            </a:r>
          </a:p>
        </p:txBody>
      </p:sp>
      <p:cxnSp>
        <p:nvCxnSpPr>
          <p:cNvPr id="6" name="Straight Connector 5">
            <a:extLst>
              <a:ext uri="{FF2B5EF4-FFF2-40B4-BE49-F238E27FC236}">
                <a16:creationId xmlns:a16="http://schemas.microsoft.com/office/drawing/2014/main" id="{3E378BBC-1FE1-11C4-2FA3-A8E19ECB1CB8}"/>
              </a:ext>
            </a:extLst>
          </p:cNvPr>
          <p:cNvCxnSpPr>
            <a:cxnSpLocks/>
          </p:cNvCxnSpPr>
          <p:nvPr/>
        </p:nvCxnSpPr>
        <p:spPr>
          <a:xfrm>
            <a:off x="1734335" y="3724434"/>
            <a:ext cx="10051265" cy="373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929B80B-703D-B756-EDCD-70F69C1995B2}"/>
              </a:ext>
            </a:extLst>
          </p:cNvPr>
          <p:cNvCxnSpPr>
            <a:cxnSpLocks/>
          </p:cNvCxnSpPr>
          <p:nvPr/>
        </p:nvCxnSpPr>
        <p:spPr>
          <a:xfrm>
            <a:off x="1734335" y="3338068"/>
            <a:ext cx="0" cy="7005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3D0E925-E5C8-74CF-5468-D8E532E84784}"/>
              </a:ext>
            </a:extLst>
          </p:cNvPr>
          <p:cNvCxnSpPr>
            <a:cxnSpLocks/>
          </p:cNvCxnSpPr>
          <p:nvPr/>
        </p:nvCxnSpPr>
        <p:spPr>
          <a:xfrm>
            <a:off x="11785600" y="3473294"/>
            <a:ext cx="0" cy="6240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AC4638F2-B3BA-56B5-010F-00C658CEE273}"/>
              </a:ext>
            </a:extLst>
          </p:cNvPr>
          <p:cNvSpPr txBox="1"/>
          <p:nvPr/>
        </p:nvSpPr>
        <p:spPr>
          <a:xfrm>
            <a:off x="3627295" y="2612483"/>
            <a:ext cx="5085566" cy="369332"/>
          </a:xfrm>
          <a:prstGeom prst="rect">
            <a:avLst/>
          </a:prstGeom>
          <a:noFill/>
          <a:ln>
            <a:solidFill>
              <a:schemeClr val="tx1"/>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effectLst/>
                <a:uLnTx/>
                <a:uFillTx/>
                <a:latin typeface="Calibri" panose="020F0502020204030204"/>
                <a:ea typeface="+mn-ea"/>
                <a:cs typeface="+mn-cs"/>
              </a:rPr>
              <a:t>TWO THOUSAND YEARS – THE AGE OF THE CHURCH</a:t>
            </a:r>
          </a:p>
        </p:txBody>
      </p:sp>
      <p:sp>
        <p:nvSpPr>
          <p:cNvPr id="55" name="TextBox 54">
            <a:extLst>
              <a:ext uri="{FF2B5EF4-FFF2-40B4-BE49-F238E27FC236}">
                <a16:creationId xmlns:a16="http://schemas.microsoft.com/office/drawing/2014/main" id="{C22D2F7D-DAC1-518B-6E30-2D92E3B24CEB}"/>
              </a:ext>
            </a:extLst>
          </p:cNvPr>
          <p:cNvSpPr txBox="1"/>
          <p:nvPr/>
        </p:nvSpPr>
        <p:spPr>
          <a:xfrm>
            <a:off x="5324142" y="2956530"/>
            <a:ext cx="1305716" cy="307777"/>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effectLst/>
                <a:uLnTx/>
                <a:uFillTx/>
                <a:latin typeface="Calibri" panose="020F0502020204030204"/>
                <a:ea typeface="+mn-ea"/>
                <a:cs typeface="+mn-cs"/>
              </a:rPr>
              <a:t>ACTS - 30 Years</a:t>
            </a:r>
          </a:p>
        </p:txBody>
      </p:sp>
      <p:sp>
        <p:nvSpPr>
          <p:cNvPr id="56" name="TextBox 55">
            <a:extLst>
              <a:ext uri="{FF2B5EF4-FFF2-40B4-BE49-F238E27FC236}">
                <a16:creationId xmlns:a16="http://schemas.microsoft.com/office/drawing/2014/main" id="{DC2F0281-E032-7C38-1830-B0BFFC44DC6A}"/>
              </a:ext>
            </a:extLst>
          </p:cNvPr>
          <p:cNvSpPr txBox="1"/>
          <p:nvPr/>
        </p:nvSpPr>
        <p:spPr>
          <a:xfrm>
            <a:off x="4987233" y="3165517"/>
            <a:ext cx="1985906" cy="307777"/>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effectLst/>
                <a:uLnTx/>
                <a:uFillTx/>
                <a:latin typeface="Calibri" panose="020F0502020204030204"/>
                <a:ea typeface="+mn-ea"/>
                <a:cs typeface="+mn-cs"/>
              </a:rPr>
              <a:t>REVELATION 1,970 Years</a:t>
            </a:r>
          </a:p>
        </p:txBody>
      </p:sp>
      <p:cxnSp>
        <p:nvCxnSpPr>
          <p:cNvPr id="12" name="Straight Connector 11">
            <a:extLst>
              <a:ext uri="{FF2B5EF4-FFF2-40B4-BE49-F238E27FC236}">
                <a16:creationId xmlns:a16="http://schemas.microsoft.com/office/drawing/2014/main" id="{C09587AF-7CA7-97DD-3B9D-B8028E797C5D}"/>
              </a:ext>
            </a:extLst>
          </p:cNvPr>
          <p:cNvCxnSpPr/>
          <p:nvPr/>
        </p:nvCxnSpPr>
        <p:spPr>
          <a:xfrm>
            <a:off x="2933700" y="3513320"/>
            <a:ext cx="0" cy="5252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7CC24D0-6ED6-488B-973A-9CDF4EDB7740}"/>
              </a:ext>
            </a:extLst>
          </p:cNvPr>
          <p:cNvCxnSpPr/>
          <p:nvPr/>
        </p:nvCxnSpPr>
        <p:spPr>
          <a:xfrm>
            <a:off x="4114800" y="3504680"/>
            <a:ext cx="0" cy="5252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729373A-3087-78CF-7835-76BDCBB5BA5D}"/>
              </a:ext>
            </a:extLst>
          </p:cNvPr>
          <p:cNvCxnSpPr/>
          <p:nvPr/>
        </p:nvCxnSpPr>
        <p:spPr>
          <a:xfrm>
            <a:off x="6807200" y="3504680"/>
            <a:ext cx="0" cy="5252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61C2756-9C78-B1FC-6BA0-542A4ED856F3}"/>
              </a:ext>
            </a:extLst>
          </p:cNvPr>
          <p:cNvCxnSpPr/>
          <p:nvPr/>
        </p:nvCxnSpPr>
        <p:spPr>
          <a:xfrm>
            <a:off x="8064500" y="3479280"/>
            <a:ext cx="0" cy="5252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E0821ED-8258-1E14-FA0C-D67319681C48}"/>
              </a:ext>
            </a:extLst>
          </p:cNvPr>
          <p:cNvCxnSpPr/>
          <p:nvPr/>
        </p:nvCxnSpPr>
        <p:spPr>
          <a:xfrm>
            <a:off x="9410700" y="3486503"/>
            <a:ext cx="0" cy="5252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5511E13-EA32-8191-5198-35970440AEAF}"/>
              </a:ext>
            </a:extLst>
          </p:cNvPr>
          <p:cNvCxnSpPr/>
          <p:nvPr/>
        </p:nvCxnSpPr>
        <p:spPr>
          <a:xfrm>
            <a:off x="10668000" y="3513320"/>
            <a:ext cx="0" cy="5252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101C6E59-845D-4456-4BB1-CA14FCF44E8F}"/>
              </a:ext>
            </a:extLst>
          </p:cNvPr>
          <p:cNvCxnSpPr/>
          <p:nvPr/>
        </p:nvCxnSpPr>
        <p:spPr>
          <a:xfrm>
            <a:off x="5473700" y="3491980"/>
            <a:ext cx="0" cy="5252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D92CCF03-AE12-CFA5-A15C-39CDF8125939}"/>
              </a:ext>
            </a:extLst>
          </p:cNvPr>
          <p:cNvSpPr txBox="1"/>
          <p:nvPr/>
        </p:nvSpPr>
        <p:spPr>
          <a:xfrm>
            <a:off x="1939414" y="3845294"/>
            <a:ext cx="957313" cy="369332"/>
          </a:xfrm>
          <a:prstGeom prst="rect">
            <a:avLst/>
          </a:prstGeom>
          <a:noFill/>
          <a:ln>
            <a:solidFill>
              <a:schemeClr val="tx1"/>
            </a:solidFill>
          </a:ln>
        </p:spPr>
        <p:txBody>
          <a:bodyPr wrap="none" rtlCol="0">
            <a:spAutoFit/>
          </a:bodyPr>
          <a:lstStyle/>
          <a:p>
            <a:r>
              <a:rPr lang="en-US" dirty="0"/>
              <a:t>Ephesus</a:t>
            </a:r>
          </a:p>
        </p:txBody>
      </p:sp>
      <p:sp>
        <p:nvSpPr>
          <p:cNvPr id="26" name="TextBox 25">
            <a:extLst>
              <a:ext uri="{FF2B5EF4-FFF2-40B4-BE49-F238E27FC236}">
                <a16:creationId xmlns:a16="http://schemas.microsoft.com/office/drawing/2014/main" id="{CA26462A-E144-9025-CFB0-46038FA89E97}"/>
              </a:ext>
            </a:extLst>
          </p:cNvPr>
          <p:cNvSpPr txBox="1"/>
          <p:nvPr/>
        </p:nvSpPr>
        <p:spPr>
          <a:xfrm>
            <a:off x="3183648" y="3845294"/>
            <a:ext cx="887294" cy="369332"/>
          </a:xfrm>
          <a:prstGeom prst="rect">
            <a:avLst/>
          </a:prstGeom>
          <a:noFill/>
          <a:ln>
            <a:solidFill>
              <a:schemeClr val="tx1"/>
            </a:solidFill>
          </a:ln>
        </p:spPr>
        <p:txBody>
          <a:bodyPr wrap="none" rtlCol="0">
            <a:spAutoFit/>
          </a:bodyPr>
          <a:lstStyle/>
          <a:p>
            <a:r>
              <a:rPr lang="en-US" dirty="0"/>
              <a:t>Smyrna</a:t>
            </a:r>
          </a:p>
        </p:txBody>
      </p:sp>
      <p:sp>
        <p:nvSpPr>
          <p:cNvPr id="27" name="TextBox 26">
            <a:extLst>
              <a:ext uri="{FF2B5EF4-FFF2-40B4-BE49-F238E27FC236}">
                <a16:creationId xmlns:a16="http://schemas.microsoft.com/office/drawing/2014/main" id="{C23933B5-EDEC-8368-57F1-B359B2F5046E}"/>
              </a:ext>
            </a:extLst>
          </p:cNvPr>
          <p:cNvSpPr txBox="1"/>
          <p:nvPr/>
        </p:nvSpPr>
        <p:spPr>
          <a:xfrm>
            <a:off x="4298897" y="3845294"/>
            <a:ext cx="1114408" cy="369332"/>
          </a:xfrm>
          <a:prstGeom prst="rect">
            <a:avLst/>
          </a:prstGeom>
          <a:noFill/>
          <a:ln>
            <a:solidFill>
              <a:schemeClr val="tx1"/>
            </a:solidFill>
          </a:ln>
        </p:spPr>
        <p:txBody>
          <a:bodyPr wrap="none" rtlCol="0">
            <a:spAutoFit/>
          </a:bodyPr>
          <a:lstStyle/>
          <a:p>
            <a:r>
              <a:rPr lang="en-US" dirty="0"/>
              <a:t>Pergamos</a:t>
            </a:r>
          </a:p>
        </p:txBody>
      </p:sp>
      <p:sp>
        <p:nvSpPr>
          <p:cNvPr id="28" name="TextBox 27">
            <a:extLst>
              <a:ext uri="{FF2B5EF4-FFF2-40B4-BE49-F238E27FC236}">
                <a16:creationId xmlns:a16="http://schemas.microsoft.com/office/drawing/2014/main" id="{94CF12FF-D330-3C2B-5F77-4844BA0F68BD}"/>
              </a:ext>
            </a:extLst>
          </p:cNvPr>
          <p:cNvSpPr txBox="1"/>
          <p:nvPr/>
        </p:nvSpPr>
        <p:spPr>
          <a:xfrm>
            <a:off x="5693963" y="3845294"/>
            <a:ext cx="939488" cy="369332"/>
          </a:xfrm>
          <a:prstGeom prst="rect">
            <a:avLst/>
          </a:prstGeom>
          <a:noFill/>
          <a:ln>
            <a:solidFill>
              <a:schemeClr val="tx1"/>
            </a:solidFill>
          </a:ln>
        </p:spPr>
        <p:txBody>
          <a:bodyPr wrap="none" rtlCol="0">
            <a:spAutoFit/>
          </a:bodyPr>
          <a:lstStyle/>
          <a:p>
            <a:r>
              <a:rPr lang="en-US" dirty="0"/>
              <a:t>Thyatira</a:t>
            </a:r>
          </a:p>
        </p:txBody>
      </p:sp>
      <p:sp>
        <p:nvSpPr>
          <p:cNvPr id="29" name="TextBox 28">
            <a:extLst>
              <a:ext uri="{FF2B5EF4-FFF2-40B4-BE49-F238E27FC236}">
                <a16:creationId xmlns:a16="http://schemas.microsoft.com/office/drawing/2014/main" id="{E1BACE38-6B43-064A-D310-D8BE6F3EEF90}"/>
              </a:ext>
            </a:extLst>
          </p:cNvPr>
          <p:cNvSpPr txBox="1"/>
          <p:nvPr/>
        </p:nvSpPr>
        <p:spPr>
          <a:xfrm>
            <a:off x="7053044" y="3834260"/>
            <a:ext cx="742576" cy="369332"/>
          </a:xfrm>
          <a:prstGeom prst="rect">
            <a:avLst/>
          </a:prstGeom>
          <a:noFill/>
          <a:ln>
            <a:solidFill>
              <a:schemeClr val="tx1"/>
            </a:solidFill>
          </a:ln>
        </p:spPr>
        <p:txBody>
          <a:bodyPr wrap="none" rtlCol="0">
            <a:spAutoFit/>
          </a:bodyPr>
          <a:lstStyle/>
          <a:p>
            <a:r>
              <a:rPr lang="en-US" dirty="0"/>
              <a:t>Sardis</a:t>
            </a:r>
          </a:p>
        </p:txBody>
      </p:sp>
      <p:sp>
        <p:nvSpPr>
          <p:cNvPr id="30" name="TextBox 29">
            <a:extLst>
              <a:ext uri="{FF2B5EF4-FFF2-40B4-BE49-F238E27FC236}">
                <a16:creationId xmlns:a16="http://schemas.microsoft.com/office/drawing/2014/main" id="{BA8CE0A7-83EC-87FB-9B0F-9C6F3C10024B}"/>
              </a:ext>
            </a:extLst>
          </p:cNvPr>
          <p:cNvSpPr txBox="1"/>
          <p:nvPr/>
        </p:nvSpPr>
        <p:spPr>
          <a:xfrm>
            <a:off x="8043447" y="3811036"/>
            <a:ext cx="1338828" cy="369332"/>
          </a:xfrm>
          <a:prstGeom prst="rect">
            <a:avLst/>
          </a:prstGeom>
          <a:noFill/>
          <a:ln>
            <a:solidFill>
              <a:schemeClr val="tx1"/>
            </a:solidFill>
          </a:ln>
        </p:spPr>
        <p:txBody>
          <a:bodyPr wrap="none" rtlCol="0">
            <a:spAutoFit/>
          </a:bodyPr>
          <a:lstStyle/>
          <a:p>
            <a:r>
              <a:rPr lang="en-US" dirty="0"/>
              <a:t>Philadelphia</a:t>
            </a:r>
          </a:p>
        </p:txBody>
      </p:sp>
      <p:sp>
        <p:nvSpPr>
          <p:cNvPr id="31" name="TextBox 30">
            <a:extLst>
              <a:ext uri="{FF2B5EF4-FFF2-40B4-BE49-F238E27FC236}">
                <a16:creationId xmlns:a16="http://schemas.microsoft.com/office/drawing/2014/main" id="{EF0BC6E2-BA9E-E419-C6C8-FBB3BF8AB2BF}"/>
              </a:ext>
            </a:extLst>
          </p:cNvPr>
          <p:cNvSpPr txBox="1"/>
          <p:nvPr/>
        </p:nvSpPr>
        <p:spPr>
          <a:xfrm>
            <a:off x="9542846" y="3783460"/>
            <a:ext cx="1013419" cy="369332"/>
          </a:xfrm>
          <a:prstGeom prst="rect">
            <a:avLst/>
          </a:prstGeom>
          <a:noFill/>
          <a:ln>
            <a:solidFill>
              <a:schemeClr val="tx1"/>
            </a:solidFill>
          </a:ln>
        </p:spPr>
        <p:txBody>
          <a:bodyPr wrap="none" rtlCol="0">
            <a:spAutoFit/>
          </a:bodyPr>
          <a:lstStyle/>
          <a:p>
            <a:r>
              <a:rPr lang="en-US" dirty="0"/>
              <a:t>Laodicea</a:t>
            </a:r>
          </a:p>
        </p:txBody>
      </p:sp>
      <p:sp>
        <p:nvSpPr>
          <p:cNvPr id="33" name="TextBox 32">
            <a:extLst>
              <a:ext uri="{FF2B5EF4-FFF2-40B4-BE49-F238E27FC236}">
                <a16:creationId xmlns:a16="http://schemas.microsoft.com/office/drawing/2014/main" id="{56B4F25A-9A82-7EEC-E91C-AAA9FA54B68A}"/>
              </a:ext>
            </a:extLst>
          </p:cNvPr>
          <p:cNvSpPr txBox="1"/>
          <p:nvPr/>
        </p:nvSpPr>
        <p:spPr>
          <a:xfrm>
            <a:off x="10618521" y="3794273"/>
            <a:ext cx="1194173" cy="369332"/>
          </a:xfrm>
          <a:prstGeom prst="rect">
            <a:avLst/>
          </a:prstGeom>
          <a:noFill/>
          <a:ln>
            <a:solidFill>
              <a:schemeClr val="tx1"/>
            </a:solidFill>
          </a:ln>
        </p:spPr>
        <p:txBody>
          <a:bodyPr wrap="none" rtlCol="0">
            <a:spAutoFit/>
          </a:bodyPr>
          <a:lstStyle/>
          <a:p>
            <a:r>
              <a:rPr lang="en-US" dirty="0"/>
              <a:t>Tribulation</a:t>
            </a:r>
          </a:p>
        </p:txBody>
      </p:sp>
    </p:spTree>
    <p:extLst>
      <p:ext uri="{BB962C8B-B14F-4D97-AF65-F5344CB8AC3E}">
        <p14:creationId xmlns:p14="http://schemas.microsoft.com/office/powerpoint/2010/main" val="2769292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7" grpId="0" animBg="1"/>
      <p:bldP spid="28" grpId="0" animBg="1"/>
      <p:bldP spid="29" grpId="0" animBg="1"/>
      <p:bldP spid="30" grpId="0" animBg="1"/>
      <p:bldP spid="31" grpId="0" animBg="1"/>
      <p:bldP spid="3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B7FA5E-9EA7-7C91-4DC4-6E4AD9C1E96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BDCBE94-6F27-1963-7F7B-DC9177F25773}"/>
              </a:ext>
            </a:extLst>
          </p:cNvPr>
          <p:cNvSpPr txBox="1"/>
          <p:nvPr/>
        </p:nvSpPr>
        <p:spPr>
          <a:xfrm>
            <a:off x="963589" y="1206500"/>
            <a:ext cx="10606111" cy="498598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1:10-11 – VISION OF THE SON OF MAN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sz="2400" b="1" dirty="0"/>
              <a:t>The Seven Churches: “The Things That Are”</a:t>
            </a:r>
          </a:p>
          <a:p>
            <a:pPr marL="285750" lvl="0" indent="-285750">
              <a:buFont typeface="Wingdings" panose="05000000000000000000" pitchFamily="2" charset="2"/>
              <a:buChar char="Ø"/>
              <a:defRPr/>
            </a:pPr>
            <a:r>
              <a:rPr lang="en-US" dirty="0">
                <a:latin typeface="Calibri" panose="020F0502020204030204"/>
              </a:rPr>
              <a:t>Why these seven churches?</a:t>
            </a:r>
          </a:p>
          <a:p>
            <a:pPr marL="285750" lvl="0" indent="-285750">
              <a:buFont typeface="Wingdings" panose="05000000000000000000" pitchFamily="2" charset="2"/>
              <a:buChar char="Ø"/>
              <a:defRPr/>
            </a:pPr>
            <a:r>
              <a:rPr lang="en-US" dirty="0">
                <a:latin typeface="Calibri" panose="020F0502020204030204"/>
              </a:rPr>
              <a:t>Why not Jerusalem? Antioch? Rome? Lystra? Iconium?</a:t>
            </a:r>
          </a:p>
          <a:p>
            <a:pPr marL="285750" lvl="0" indent="-285750">
              <a:buFont typeface="Wingdings" panose="05000000000000000000" pitchFamily="2" charset="2"/>
              <a:buChar char="Ø"/>
              <a:defRPr/>
            </a:pPr>
            <a:r>
              <a:rPr lang="en-US" dirty="0">
                <a:latin typeface="Calibri" panose="020F0502020204030204"/>
              </a:rPr>
              <a:t>There is Divine outline of the book of Revelation. The entire book is like a cover letter that is then sent to the seven churches. Each letter to the seven churches contains the same closing phrase “He that hath an ear let him hear what the Spirit says to the churches.” There are four levels of interpretation or application of these seven letters:</a:t>
            </a:r>
          </a:p>
          <a:p>
            <a:pPr lvl="0">
              <a:defRPr/>
            </a:pPr>
            <a:endParaRPr lang="en-US" dirty="0">
              <a:latin typeface="Calibri" panose="020F0502020204030204"/>
            </a:endParaRPr>
          </a:p>
          <a:p>
            <a:pPr marL="742950" lvl="1" indent="-285750">
              <a:buFont typeface="Wingdings" panose="05000000000000000000" pitchFamily="2" charset="2"/>
              <a:buChar char="v"/>
              <a:defRPr/>
            </a:pPr>
            <a:r>
              <a:rPr lang="en-US" b="1" dirty="0">
                <a:latin typeface="Calibri" panose="020F0502020204030204"/>
              </a:rPr>
              <a:t>LOCAL: There were actual churches (researched extensively by Sir William Ramsey and found these churches existed and they had problems that the letters were relevant to.)</a:t>
            </a:r>
          </a:p>
          <a:p>
            <a:pPr marL="742950" lvl="1" indent="-285750">
              <a:buFont typeface="Wingdings" panose="05000000000000000000" pitchFamily="2" charset="2"/>
              <a:buChar char="v"/>
              <a:defRPr/>
            </a:pPr>
            <a:r>
              <a:rPr lang="en-US" b="1" dirty="0">
                <a:latin typeface="Calibri" panose="020F0502020204030204"/>
              </a:rPr>
              <a:t>ADMONITORY: It says “churches” meaning all of them. Each message applies to each, to some extent.</a:t>
            </a:r>
          </a:p>
          <a:p>
            <a:pPr marL="742950" lvl="1" indent="-285750">
              <a:buFont typeface="Wingdings" panose="05000000000000000000" pitchFamily="2" charset="2"/>
              <a:buChar char="v"/>
              <a:defRPr/>
            </a:pPr>
            <a:r>
              <a:rPr lang="en-US" b="1" dirty="0">
                <a:latin typeface="Calibri" panose="020F0502020204030204"/>
              </a:rPr>
              <a:t>HOMILETIC: the phrase “He that hath an ear” is a personal letter that applies to us.</a:t>
            </a:r>
          </a:p>
          <a:p>
            <a:pPr marL="742950" lvl="1" indent="-285750">
              <a:buFont typeface="Wingdings" panose="05000000000000000000" pitchFamily="2" charset="2"/>
              <a:buChar char="v"/>
              <a:defRPr/>
            </a:pPr>
            <a:r>
              <a:rPr lang="en-US" b="1" dirty="0">
                <a:latin typeface="Calibri" panose="020F0502020204030204"/>
              </a:rPr>
              <a:t>PROPHETIC: In their particular order they profile and lay out the history of the church. (They fill the gap implied in Daniel 9:26 and between Revelation 12:5 and 6).</a:t>
            </a:r>
          </a:p>
          <a:p>
            <a:pPr>
              <a:defRPr/>
            </a:pPr>
            <a:endParaRPr lang="en-US" dirty="0">
              <a:latin typeface="Calibri" panose="020F0502020204030204"/>
            </a:endParaRPr>
          </a:p>
        </p:txBody>
      </p:sp>
    </p:spTree>
    <p:extLst>
      <p:ext uri="{BB962C8B-B14F-4D97-AF65-F5344CB8AC3E}">
        <p14:creationId xmlns:p14="http://schemas.microsoft.com/office/powerpoint/2010/main" val="2190281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500" fill="hold"/>
                                        <p:tgtEl>
                                          <p:spTgt spid="2">
                                            <p:txEl>
                                              <p:pRg st="7" end="7"/>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 calcmode="lin" valueType="num">
                                      <p:cBhvr additive="base">
                                        <p:cTn id="37" dur="500" fill="hold"/>
                                        <p:tgtEl>
                                          <p:spTgt spid="2">
                                            <p:txEl>
                                              <p:pRg st="8" end="8"/>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anim calcmode="lin" valueType="num">
                                      <p:cBhvr additive="base">
                                        <p:cTn id="43" dur="500" fill="hold"/>
                                        <p:tgtEl>
                                          <p:spTgt spid="2">
                                            <p:txEl>
                                              <p:pRg st="9" end="9"/>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2">
                                            <p:txEl>
                                              <p:pRg st="10" end="10"/>
                                            </p:txEl>
                                          </p:spTgt>
                                        </p:tgtEl>
                                        <p:attrNameLst>
                                          <p:attrName>style.visibility</p:attrName>
                                        </p:attrNameLst>
                                      </p:cBhvr>
                                      <p:to>
                                        <p:strVal val="visible"/>
                                      </p:to>
                                    </p:set>
                                    <p:anim calcmode="lin" valueType="num">
                                      <p:cBhvr additive="base">
                                        <p:cTn id="49" dur="500" fill="hold"/>
                                        <p:tgtEl>
                                          <p:spTgt spid="2">
                                            <p:txEl>
                                              <p:pRg st="10" end="10"/>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F75ADC-1B62-AB48-C8AA-6DD4E38331F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A5561F4-8859-B0DA-75BC-21FD45034961}"/>
              </a:ext>
            </a:extLst>
          </p:cNvPr>
          <p:cNvSpPr txBox="1"/>
          <p:nvPr/>
        </p:nvSpPr>
        <p:spPr>
          <a:xfrm>
            <a:off x="963589" y="1206500"/>
            <a:ext cx="10606111" cy="38779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1:10-11 – VISION OF THE SON OF MAN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sz="2400" b="1" dirty="0"/>
              <a:t>Seven Design Elements In Each of the Letters</a:t>
            </a:r>
          </a:p>
          <a:p>
            <a:pPr marL="285750" lvl="0" indent="-285750">
              <a:buFont typeface="Wingdings" panose="05000000000000000000" pitchFamily="2" charset="2"/>
              <a:buChar char="Ø"/>
              <a:defRPr/>
            </a:pPr>
            <a:r>
              <a:rPr lang="en-US" dirty="0">
                <a:latin typeface="Calibri" panose="020F0502020204030204"/>
              </a:rPr>
              <a:t>Name of the Church: Each church name proves to be significant to is particular unique message.</a:t>
            </a:r>
          </a:p>
          <a:p>
            <a:pPr marL="285750" lvl="0" indent="-285750">
              <a:buFont typeface="Wingdings" panose="05000000000000000000" pitchFamily="2" charset="2"/>
              <a:buChar char="Ø"/>
              <a:defRPr/>
            </a:pPr>
            <a:r>
              <a:rPr lang="en-US" dirty="0">
                <a:latin typeface="Calibri" panose="020F0502020204030204"/>
              </a:rPr>
              <a:t>Title of Christ Chosen: Jesus will select a title, from those listed in Chapter One, to represent Himself to each church, a title characteristic for the unique letter.</a:t>
            </a:r>
          </a:p>
          <a:p>
            <a:pPr marL="285750" lvl="0" indent="-285750">
              <a:buFont typeface="Wingdings" panose="05000000000000000000" pitchFamily="2" charset="2"/>
              <a:buChar char="Ø"/>
              <a:defRPr/>
            </a:pPr>
            <a:r>
              <a:rPr lang="en-US" dirty="0">
                <a:latin typeface="Calibri" panose="020F0502020204030204"/>
              </a:rPr>
              <a:t>Commendation: Some good news.</a:t>
            </a:r>
          </a:p>
          <a:p>
            <a:pPr marL="285750" lvl="0" indent="-285750">
              <a:buFont typeface="Wingdings" panose="05000000000000000000" pitchFamily="2" charset="2"/>
              <a:buChar char="Ø"/>
              <a:defRPr/>
            </a:pPr>
            <a:r>
              <a:rPr lang="en-US" dirty="0">
                <a:latin typeface="Calibri" panose="020F0502020204030204"/>
              </a:rPr>
              <a:t>Concern: the bad news.</a:t>
            </a:r>
          </a:p>
          <a:p>
            <a:pPr marL="285750" lvl="0" indent="-285750">
              <a:buFont typeface="Wingdings" panose="05000000000000000000" pitchFamily="2" charset="2"/>
              <a:buChar char="Ø"/>
              <a:defRPr/>
            </a:pPr>
            <a:r>
              <a:rPr lang="en-US" dirty="0">
                <a:latin typeface="Calibri" panose="020F0502020204030204"/>
              </a:rPr>
              <a:t>Exhortation: what to correct.</a:t>
            </a:r>
          </a:p>
          <a:p>
            <a:pPr marL="285750" lvl="0" indent="-285750">
              <a:buFont typeface="Wingdings" panose="05000000000000000000" pitchFamily="2" charset="2"/>
              <a:buChar char="Ø"/>
              <a:defRPr/>
            </a:pPr>
            <a:r>
              <a:rPr lang="en-US" dirty="0">
                <a:latin typeface="Calibri" panose="020F0502020204030204"/>
              </a:rPr>
              <a:t>Promise to the Overcomer: this will prove to be an interesting structural element.</a:t>
            </a:r>
          </a:p>
          <a:p>
            <a:pPr marL="285750" lvl="0" indent="-285750">
              <a:buFont typeface="Wingdings" panose="05000000000000000000" pitchFamily="2" charset="2"/>
              <a:buChar char="Ø"/>
              <a:defRPr/>
            </a:pPr>
            <a:r>
              <a:rPr lang="en-US" dirty="0">
                <a:latin typeface="Calibri" panose="020F0502020204030204"/>
              </a:rPr>
              <a:t>“He that hath an ear what the Spirit says  to the churches”: the close.</a:t>
            </a:r>
          </a:p>
          <a:p>
            <a:pPr marL="285750" lvl="0" indent="-285750">
              <a:buFont typeface="Wingdings" panose="05000000000000000000" pitchFamily="2" charset="2"/>
              <a:buChar char="Ø"/>
              <a:defRPr/>
            </a:pPr>
            <a:endParaRPr lang="en-US" dirty="0">
              <a:latin typeface="Calibri" panose="020F0502020204030204"/>
            </a:endParaRPr>
          </a:p>
          <a:p>
            <a:pPr lvl="0">
              <a:defRPr/>
            </a:pPr>
            <a:r>
              <a:rPr lang="en-US" dirty="0">
                <a:latin typeface="Calibri" panose="020F0502020204030204"/>
              </a:rPr>
              <a:t>Every detail will prove important: even the placement of the closing phrase will prove illuminating. </a:t>
            </a:r>
          </a:p>
        </p:txBody>
      </p:sp>
    </p:spTree>
    <p:extLst>
      <p:ext uri="{BB962C8B-B14F-4D97-AF65-F5344CB8AC3E}">
        <p14:creationId xmlns:p14="http://schemas.microsoft.com/office/powerpoint/2010/main" val="4103806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 calcmode="lin" valueType="num">
                                      <p:cBhvr additive="base">
                                        <p:cTn id="37" dur="500" fill="hold"/>
                                        <p:tgtEl>
                                          <p:spTgt spid="2">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anim calcmode="lin" valueType="num">
                                      <p:cBhvr additive="base">
                                        <p:cTn id="43" dur="500" fill="hold"/>
                                        <p:tgtEl>
                                          <p:spTgt spid="2">
                                            <p:txEl>
                                              <p:pRg st="8" end="8"/>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2">
                                            <p:txEl>
                                              <p:pRg st="9" end="9"/>
                                            </p:txEl>
                                          </p:spTgt>
                                        </p:tgtEl>
                                        <p:attrNameLst>
                                          <p:attrName>style.visibility</p:attrName>
                                        </p:attrNameLst>
                                      </p:cBhvr>
                                      <p:to>
                                        <p:strVal val="visible"/>
                                      </p:to>
                                    </p:set>
                                    <p:anim calcmode="lin" valueType="num">
                                      <p:cBhvr additive="base">
                                        <p:cTn id="49" dur="500" fill="hold"/>
                                        <p:tgtEl>
                                          <p:spTgt spid="2">
                                            <p:txEl>
                                              <p:pRg st="9" end="9"/>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nodeType="clickEffect">
                                  <p:stCondLst>
                                    <p:cond delay="0"/>
                                  </p:stCondLst>
                                  <p:childTnLst>
                                    <p:set>
                                      <p:cBhvr>
                                        <p:cTn id="54" dur="1" fill="hold">
                                          <p:stCondLst>
                                            <p:cond delay="0"/>
                                          </p:stCondLst>
                                        </p:cTn>
                                        <p:tgtEl>
                                          <p:spTgt spid="2">
                                            <p:txEl>
                                              <p:pRg st="11" end="11"/>
                                            </p:txEl>
                                          </p:spTgt>
                                        </p:tgtEl>
                                        <p:attrNameLst>
                                          <p:attrName>style.visibility</p:attrName>
                                        </p:attrNameLst>
                                      </p:cBhvr>
                                      <p:to>
                                        <p:strVal val="visible"/>
                                      </p:to>
                                    </p:set>
                                    <p:anim calcmode="lin" valueType="num">
                                      <p:cBhvr additive="base">
                                        <p:cTn id="55" dur="500" fill="hold"/>
                                        <p:tgtEl>
                                          <p:spTgt spid="2">
                                            <p:txEl>
                                              <p:pRg st="11" end="11"/>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2">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33B10B-8E35-3E0C-0C27-DF1AB185368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63EBFE2-9097-FFBA-EAB7-8FDDAB6D0803}"/>
              </a:ext>
            </a:extLst>
          </p:cNvPr>
          <p:cNvSpPr txBox="1"/>
          <p:nvPr/>
        </p:nvSpPr>
        <p:spPr>
          <a:xfrm>
            <a:off x="4659825" y="3319795"/>
            <a:ext cx="305461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at </a:t>
            </a:r>
            <a:r>
              <a:rPr lang="en-US" sz="2400" b="1" dirty="0">
                <a:latin typeface="Calibri" panose="020F0502020204030204"/>
              </a:rPr>
              <a:t>Smyrna</a:t>
            </a:r>
            <a:endParaRPr kumimoji="0" lang="en-US" sz="1800" b="0" i="0" u="none" strike="noStrike" kern="1200" cap="none" spc="0" normalizeH="0" baseline="0" noProof="0" dirty="0">
              <a:ln>
                <a:noFill/>
              </a:ln>
              <a:effectLst/>
              <a:uLnTx/>
              <a:uFillTx/>
              <a:latin typeface="Calibri" panose="020F0502020204030204"/>
            </a:endParaRPr>
          </a:p>
        </p:txBody>
      </p:sp>
    </p:spTree>
    <p:extLst>
      <p:ext uri="{BB962C8B-B14F-4D97-AF65-F5344CB8AC3E}">
        <p14:creationId xmlns:p14="http://schemas.microsoft.com/office/powerpoint/2010/main" val="4162180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E8FABE-6905-265C-7B51-B1B28127405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7F4C76B-A20D-619D-2BC8-AE5761045AF1}"/>
              </a:ext>
            </a:extLst>
          </p:cNvPr>
          <p:cNvSpPr txBox="1"/>
          <p:nvPr/>
        </p:nvSpPr>
        <p:spPr>
          <a:xfrm>
            <a:off x="963589" y="1206500"/>
            <a:ext cx="10606111" cy="544764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endParaRPr kumimoji="0" lang="en-US" sz="2400" b="1" i="0" u="none" strike="noStrike" kern="1200" cap="none" spc="0" normalizeH="0" baseline="0" noProof="0" dirty="0">
              <a:ln>
                <a:noFill/>
              </a:ln>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lang="en-US" dirty="0">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i="1" dirty="0">
                <a:latin typeface="Calibri" panose="020F0502020204030204"/>
              </a:rPr>
              <a:t> Rev 2:8  And unto the angel of the church in Smyrna write;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1" u="none" strike="noStrike" kern="1200" cap="none" spc="0" normalizeH="0" baseline="0" noProof="0" dirty="0">
              <a:ln>
                <a:noFill/>
              </a:ln>
              <a:effectLst/>
              <a:uLnTx/>
              <a:uFillTx/>
              <a:latin typeface="Calibri" panose="020F0502020204030204"/>
            </a:endParaRPr>
          </a:p>
          <a:p>
            <a:pPr marL="0" marR="0" lvl="0" indent="0" defTabSz="914400" rtl="0" eaLnBrk="1" fontAlgn="auto" latinLnBrk="0" hangingPunct="1">
              <a:lnSpc>
                <a:spcPct val="100000"/>
              </a:lnSpc>
              <a:spcBef>
                <a:spcPts val="0"/>
              </a:spcBef>
              <a:spcAft>
                <a:spcPts val="0"/>
              </a:spcAft>
              <a:buClrTx/>
              <a:buSzTx/>
              <a:buFontTx/>
              <a:buNone/>
              <a:tabLst/>
              <a:defRPr/>
            </a:pPr>
            <a:r>
              <a:rPr lang="en-US" dirty="0">
                <a:latin typeface="Calibri" panose="020F0502020204030204"/>
              </a:rPr>
              <a:t>The name “Smyrna” come from the Greek word “Smurna” which is from the Hebrew root word Mur that is translated “myrrh” meaning “death.”</a:t>
            </a:r>
          </a:p>
          <a:p>
            <a:pPr marL="0" marR="0" lvl="0" indent="0" defTabSz="914400" rtl="0" eaLnBrk="1" fontAlgn="auto" latinLnBrk="0" hangingPunct="1">
              <a:lnSpc>
                <a:spcPct val="100000"/>
              </a:lnSpc>
              <a:spcBef>
                <a:spcPts val="0"/>
              </a:spcBef>
              <a:spcAft>
                <a:spcPts val="0"/>
              </a:spcAft>
              <a:buClrTx/>
              <a:buSzTx/>
              <a:buFontTx/>
              <a:buNone/>
              <a:tabLst/>
              <a:defRPr/>
            </a:pPr>
            <a:endParaRPr kumimoji="0" lang="en-US" sz="1800" b="0" u="none" strike="noStrike" kern="1200" cap="none" spc="0" normalizeH="0" baseline="0" noProof="0" dirty="0">
              <a:ln>
                <a:noFill/>
              </a:ln>
              <a:effectLst/>
              <a:uLnTx/>
              <a:uFillTx/>
              <a:latin typeface="Calibri" panose="020F0502020204030204"/>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1800" b="0" u="none" strike="noStrike" kern="1200" cap="none" spc="0" normalizeH="0" baseline="0" noProof="0" dirty="0">
                <a:ln>
                  <a:noFill/>
                </a:ln>
                <a:effectLst/>
                <a:uLnTx/>
                <a:uFillTx/>
                <a:latin typeface="Calibri" panose="020F0502020204030204"/>
              </a:rPr>
              <a:t>MYRRH</a:t>
            </a:r>
          </a:p>
          <a:p>
            <a:pPr marL="0" marR="0" lvl="0" indent="0" defTabSz="914400" rtl="0" eaLnBrk="1" fontAlgn="auto" latinLnBrk="0" hangingPunct="1">
              <a:lnSpc>
                <a:spcPct val="100000"/>
              </a:lnSpc>
              <a:spcBef>
                <a:spcPts val="0"/>
              </a:spcBef>
              <a:spcAft>
                <a:spcPts val="0"/>
              </a:spcAft>
              <a:buClrTx/>
              <a:buSzTx/>
              <a:buFontTx/>
              <a:buNone/>
              <a:tabLst/>
              <a:defRPr/>
            </a:pPr>
            <a:r>
              <a:rPr lang="en-US" dirty="0">
                <a:latin typeface="Calibri" panose="020F0502020204030204"/>
              </a:rPr>
              <a:t>Myrrh is a bitter gum and costly perfume which exudes from a certain tree or shrub in Arabia and Ethiopia. It was also used as an antiseptic, an ingredient in perfume (Psalms 45:8; prominent in Song of Solomon), an ingredient in holy anointing oil for priests (Exodus 30:23) and the purification of women (Esther 2:12). It was used in embalming (John 19:39) and was a gift of the Magi at Christ’s birth (Matthew 2:11). The gifts from the Magi were Gold (symbolizing royalty), Frankincense (deity or the priesthood) and Myrrh (suffering or death).</a:t>
            </a:r>
          </a:p>
          <a:p>
            <a:pPr marL="0" marR="0" lvl="0" indent="0" defTabSz="914400" rtl="0" eaLnBrk="1" fontAlgn="auto" latinLnBrk="0" hangingPunct="1">
              <a:lnSpc>
                <a:spcPct val="100000"/>
              </a:lnSpc>
              <a:spcBef>
                <a:spcPts val="0"/>
              </a:spcBef>
              <a:spcAft>
                <a:spcPts val="0"/>
              </a:spcAft>
              <a:buClrTx/>
              <a:buSzTx/>
              <a:buFontTx/>
              <a:buNone/>
              <a:tabLst/>
              <a:defRPr/>
            </a:pPr>
            <a:endParaRPr kumimoji="0" lang="en-US" sz="1800" b="0" u="none" strike="noStrike" kern="1200" cap="none" spc="0" normalizeH="0" baseline="0" noProof="0" dirty="0">
              <a:ln>
                <a:noFill/>
              </a:ln>
              <a:effectLst/>
              <a:uLnTx/>
              <a:uFillTx/>
              <a:latin typeface="Calibri" panose="020F0502020204030204"/>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1800" b="0" u="none" strike="noStrike" kern="1200" cap="none" spc="0" normalizeH="0" baseline="0" noProof="0" dirty="0">
                <a:ln>
                  <a:noFill/>
                </a:ln>
                <a:effectLst/>
                <a:uLnTx/>
                <a:uFillTx/>
                <a:latin typeface="Calibri" panose="020F0502020204030204"/>
              </a:rPr>
              <a:t>IN Jesus’ Second Coming gold and frankincense</a:t>
            </a:r>
            <a:r>
              <a:rPr kumimoji="0" lang="en-US" sz="1800" b="0" u="none" strike="noStrike" kern="1200" cap="none" spc="0" normalizeH="0" noProof="0" dirty="0">
                <a:ln>
                  <a:noFill/>
                </a:ln>
                <a:effectLst/>
                <a:uLnTx/>
                <a:uFillTx/>
                <a:latin typeface="Calibri" panose="020F0502020204030204"/>
              </a:rPr>
              <a:t> are offered, but NO myrrh (Isaiah 60:6) since His death is not behind Him – but it was offered to Christ at the cross (Mark 15:23). The body of Jesus was embalmed by Joseph and Nicodemus (John 19:29-40). Myrrh yields its fragrance by being crushed. Note the “death” theme throughout this letter. </a:t>
            </a:r>
            <a:endParaRPr kumimoji="0" lang="en-US" sz="1800" b="0" u="none" strike="noStrike" kern="1200" cap="none" spc="0" normalizeH="0" baseline="0" noProof="0" dirty="0">
              <a:ln>
                <a:noFill/>
              </a:ln>
              <a:effectLst/>
              <a:uLnTx/>
              <a:uFillTx/>
              <a:latin typeface="Calibri" panose="020F0502020204030204"/>
            </a:endParaRPr>
          </a:p>
        </p:txBody>
      </p:sp>
    </p:spTree>
    <p:extLst>
      <p:ext uri="{BB962C8B-B14F-4D97-AF65-F5344CB8AC3E}">
        <p14:creationId xmlns:p14="http://schemas.microsoft.com/office/powerpoint/2010/main" val="1339114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anim calcmode="lin" valueType="num">
                                      <p:cBhvr additive="base">
                                        <p:cTn id="2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BCF65DA-96A9-276E-FE35-AEFB6387391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980F711-F37B-468D-D46C-121A8189966A}"/>
              </a:ext>
            </a:extLst>
          </p:cNvPr>
          <p:cNvSpPr txBox="1"/>
          <p:nvPr/>
        </p:nvSpPr>
        <p:spPr>
          <a:xfrm>
            <a:off x="963589" y="1206500"/>
            <a:ext cx="10606111" cy="461664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chemeClr val="bg1"/>
                </a:solidFill>
                <a:effectLst/>
                <a:uLnTx/>
                <a:uFillTx/>
                <a:latin typeface="Calibri" panose="020F0502020204030204"/>
                <a:ea typeface="+mn-ea"/>
                <a:cs typeface="+mn-cs"/>
              </a:rPr>
              <a:t>Historical Background - </a:t>
            </a:r>
            <a:r>
              <a:rPr lang="en-US" sz="2400" b="1" dirty="0">
                <a:solidFill>
                  <a:schemeClr val="bg1"/>
                </a:solidFill>
                <a:latin typeface="Calibri" panose="020F0502020204030204"/>
              </a:rPr>
              <a:t>Smyrna</a:t>
            </a:r>
            <a:endParaRPr kumimoji="0" lang="en-US" sz="2400" b="1" i="0" u="none" strike="noStrike" kern="1200" cap="none" spc="0" normalizeH="0" baseline="0" noProof="0" dirty="0">
              <a:ln>
                <a:noFill/>
              </a:ln>
              <a:solidFill>
                <a:schemeClr val="bg1"/>
              </a:solidFill>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b="0" i="0" u="none" strike="noStrike" kern="1200" cap="none" spc="0" normalizeH="0" baseline="0" noProof="0" dirty="0">
              <a:ln>
                <a:noFill/>
              </a:ln>
              <a:solidFill>
                <a:schemeClr val="bg1"/>
              </a:solidFill>
              <a:effectLst/>
              <a:uLnTx/>
              <a:uFillTx/>
              <a:latin typeface="Calibri" panose="020F0502020204030204"/>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dirty="0">
                <a:solidFill>
                  <a:schemeClr val="bg1"/>
                </a:solidFill>
                <a:latin typeface="Calibri" panose="020F0502020204030204"/>
              </a:rPr>
              <a:t>Today Smyrna is called Izmir, and it is the third largest city in Turkey (population 300,000; maybe 100,00 if in first century). It exports tobacco, grapes, figs, cotton, olives, and olive oil. Smyrna possesses an excellent harbor and is encircled by cypress trees covering the hills.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b="0" i="0" u="none" strike="noStrike" kern="1200" cap="none" spc="0" normalizeH="0" baseline="0" noProof="0" dirty="0">
                <a:ln>
                  <a:noFill/>
                </a:ln>
                <a:solidFill>
                  <a:schemeClr val="bg1"/>
                </a:solidFill>
                <a:effectLst/>
                <a:uLnTx/>
                <a:uFillTx/>
                <a:latin typeface="Calibri" panose="020F0502020204030204"/>
              </a:rPr>
              <a:t>Smyrna</a:t>
            </a:r>
            <a:r>
              <a:rPr kumimoji="0" lang="en-US" b="0" i="0" u="none" strike="noStrike" kern="1200" cap="none" spc="0" normalizeH="0" noProof="0" dirty="0">
                <a:ln>
                  <a:noFill/>
                </a:ln>
                <a:solidFill>
                  <a:schemeClr val="bg1"/>
                </a:solidFill>
                <a:effectLst/>
                <a:uLnTx/>
                <a:uFillTx/>
                <a:latin typeface="Calibri" panose="020F0502020204030204"/>
              </a:rPr>
              <a:t> was inhabited by Asiatic Leleges in about 3000BC, with indication of later Hittite influence. In the eleventh century BC, Aeolian colonists from Cyme settled in the area. About 900 BC, according to Herodotus, the area fell into the hands of the Ionians from Colophon, and there commenced the most glorious phase of Smyrna’s history. During this period, the poet Homer was born, lived and died in Smyrna. Three centuries of greatness ended, however, with the attack of the Lydians.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b="0" i="0" u="none" strike="noStrike" kern="1200" cap="none" spc="0" normalizeH="0" baseline="0" noProof="0" dirty="0">
                <a:ln>
                  <a:noFill/>
                </a:ln>
                <a:solidFill>
                  <a:schemeClr val="bg1"/>
                </a:solidFill>
                <a:effectLst/>
                <a:uLnTx/>
                <a:uFillTx/>
                <a:latin typeface="Calibri" panose="020F0502020204030204"/>
              </a:rPr>
              <a:t>Smyrna stood at the entrance to the broad fertile valley of Mermus, at the mouth of the river Meles,</a:t>
            </a:r>
            <a:r>
              <a:rPr kumimoji="0" lang="en-US" b="0" i="0" u="none" strike="noStrike" kern="1200" cap="none" spc="0" normalizeH="0" noProof="0" dirty="0">
                <a:ln>
                  <a:noFill/>
                </a:ln>
                <a:solidFill>
                  <a:schemeClr val="bg1"/>
                </a:solidFill>
                <a:effectLst/>
                <a:uLnTx/>
                <a:uFillTx/>
                <a:latin typeface="Calibri" panose="020F0502020204030204"/>
              </a:rPr>
              <a:t> and on the well sheltered gulf of Smyrna. It was strategically placed for trade between Europe and Asia. It was, thus, a rival to Sardis and the Lydian kingdom.</a:t>
            </a:r>
          </a:p>
          <a:p>
            <a:pPr marL="285750" lvl="0" indent="-285750">
              <a:buFont typeface="Wingdings" panose="05000000000000000000" pitchFamily="2" charset="2"/>
              <a:buChar char="Ø"/>
              <a:defRPr/>
            </a:pPr>
            <a:r>
              <a:rPr lang="en-US" baseline="0" dirty="0">
                <a:solidFill>
                  <a:schemeClr val="bg1"/>
                </a:solidFill>
                <a:latin typeface="Calibri" panose="020F0502020204030204"/>
              </a:rPr>
              <a:t>An</a:t>
            </a:r>
            <a:r>
              <a:rPr lang="en-US" dirty="0">
                <a:solidFill>
                  <a:schemeClr val="bg1"/>
                </a:solidFill>
                <a:latin typeface="Calibri" panose="020F0502020204030204"/>
              </a:rPr>
              <a:t> expedition under Gyges was defeated and driven back, but later one under Alyatte</a:t>
            </a:r>
            <a:r>
              <a:rPr lang="en-US" dirty="0">
                <a:solidFill>
                  <a:schemeClr val="bg1"/>
                </a:solidFill>
              </a:rPr>
              <a:t>s, then king of Lydia, was successful. Smyrna was devasted and ceased to exist for three centuries. A pathetic end to a history of two and one-half millennia.</a:t>
            </a:r>
            <a:endParaRPr kumimoji="0" lang="en-US" b="0" i="0" u="none" strike="noStrike" kern="1200" cap="none" spc="0" normalizeH="0" baseline="0" noProof="0" dirty="0">
              <a:ln>
                <a:noFill/>
              </a:ln>
              <a:solidFill>
                <a:schemeClr val="bg1"/>
              </a:solidFill>
              <a:effectLst/>
              <a:uLnTx/>
              <a:uFillTx/>
              <a:latin typeface="Calibri" panose="020F0502020204030204"/>
            </a:endParaRPr>
          </a:p>
        </p:txBody>
      </p:sp>
    </p:spTree>
    <p:extLst>
      <p:ext uri="{BB962C8B-B14F-4D97-AF65-F5344CB8AC3E}">
        <p14:creationId xmlns:p14="http://schemas.microsoft.com/office/powerpoint/2010/main" val="103230742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fade">
                                      <p:cBhvr>
                                        <p:cTn id="10" dur="500"/>
                                        <p:tgtEl>
                                          <p:spTgt spid="2">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fade">
                                      <p:cBhvr>
                                        <p:cTn id="13" dur="500"/>
                                        <p:tgtEl>
                                          <p:spTgt spid="2">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
                                            <p:txEl>
                                              <p:pRg st="5" end="5"/>
                                            </p:txEl>
                                          </p:spTgt>
                                        </p:tgtEl>
                                        <p:attrNameLst>
                                          <p:attrName>style.visibility</p:attrName>
                                        </p:attrNameLst>
                                      </p:cBhvr>
                                      <p:to>
                                        <p:strVal val="visible"/>
                                      </p:to>
                                    </p:set>
                                    <p:animEffect transition="in" filter="fade">
                                      <p:cBhvr>
                                        <p:cTn id="16"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BCF65DA-96A9-276E-FE35-AEFB6387391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980F711-F37B-468D-D46C-121A8189966A}"/>
              </a:ext>
            </a:extLst>
          </p:cNvPr>
          <p:cNvSpPr txBox="1"/>
          <p:nvPr/>
        </p:nvSpPr>
        <p:spPr>
          <a:xfrm>
            <a:off x="963589" y="1206500"/>
            <a:ext cx="10606111" cy="43396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chemeClr val="bg1"/>
                </a:solidFill>
                <a:effectLst/>
                <a:uLnTx/>
                <a:uFillTx/>
                <a:latin typeface="Calibri" panose="020F0502020204030204"/>
                <a:ea typeface="+mn-ea"/>
                <a:cs typeface="+mn-cs"/>
              </a:rPr>
              <a:t>Historical Background - </a:t>
            </a:r>
            <a:r>
              <a:rPr lang="en-US" sz="2400" b="1" dirty="0">
                <a:solidFill>
                  <a:schemeClr val="bg1"/>
                </a:solidFill>
                <a:latin typeface="Calibri" panose="020F0502020204030204"/>
              </a:rPr>
              <a:t>Smyrna</a:t>
            </a:r>
            <a:endParaRPr kumimoji="0" lang="en-US" sz="2400" b="1" i="0" u="none" strike="noStrike" kern="1200" cap="none" spc="0" normalizeH="0" baseline="0" noProof="0" dirty="0">
              <a:ln>
                <a:noFill/>
              </a:ln>
              <a:solidFill>
                <a:schemeClr val="bg1"/>
              </a:solidFill>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b="0" i="0" u="none" strike="noStrike" kern="1200" cap="none" spc="0" normalizeH="0" baseline="0" noProof="0" dirty="0">
              <a:ln>
                <a:noFill/>
              </a:ln>
              <a:solidFill>
                <a:schemeClr val="bg1"/>
              </a:solidFill>
              <a:effectLst/>
              <a:uLnTx/>
              <a:uFillTx/>
              <a:latin typeface="Calibri" panose="020F0502020204030204"/>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dirty="0">
                <a:solidFill>
                  <a:schemeClr val="bg1"/>
                </a:solidFill>
                <a:latin typeface="Calibri" panose="020F0502020204030204"/>
              </a:rPr>
              <a:t>In the fourth century, Alexander the Great, in response to a dream, ordered Lysimachus, one of his four generals, to build a strong, well-planned city, the most beautiful in Ionia, which became known as “the Flower of Ionia.” It prospered into one of the greatest of the then-known world.</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b="0" i="0" u="none" strike="noStrike" kern="1200" cap="none" spc="0" normalizeH="0" baseline="0" noProof="0" dirty="0">
                <a:ln>
                  <a:noFill/>
                </a:ln>
                <a:solidFill>
                  <a:schemeClr val="bg1"/>
                </a:solidFill>
                <a:effectLst/>
                <a:uLnTx/>
                <a:uFillTx/>
                <a:latin typeface="Calibri" panose="020F0502020204030204"/>
              </a:rPr>
              <a:t>Smyrna</a:t>
            </a:r>
            <a:r>
              <a:rPr kumimoji="0" lang="en-US" b="0" i="0" u="none" strike="noStrike" kern="1200" cap="none" spc="0" normalizeH="0" noProof="0" dirty="0">
                <a:ln>
                  <a:noFill/>
                </a:ln>
                <a:solidFill>
                  <a:schemeClr val="bg1"/>
                </a:solidFill>
                <a:effectLst/>
                <a:uLnTx/>
                <a:uFillTx/>
                <a:latin typeface="Calibri" panose="020F0502020204030204"/>
              </a:rPr>
              <a:t> under the control of the Romans in 27 BC, having proved a faithful ally to Rome in the Syrian and Mithridatic wars. Rom 27 BC to AD 324 she enjoyed great material prosperity. Strabo described it as the most beautiful city in the world. It was</a:t>
            </a:r>
            <a:r>
              <a:rPr lang="en-US" dirty="0">
                <a:solidFill>
                  <a:schemeClr val="bg1"/>
                </a:solidFill>
                <a:latin typeface="Calibri" panose="020F0502020204030204"/>
              </a:rPr>
              <a:t> about forty-two miles north of Ephesus and possessed an excellent double harbor. The outer harbor was a deep-water ground; the inner (now silted in) had a narrow entrance that could be blocked with a chain.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b="0" i="0" u="none" strike="noStrike" kern="1200" cap="none" spc="0" normalizeH="0" baseline="0" noProof="0" dirty="0">
                <a:ln>
                  <a:noFill/>
                </a:ln>
                <a:solidFill>
                  <a:schemeClr val="bg1"/>
                </a:solidFill>
                <a:effectLst/>
                <a:uLnTx/>
                <a:uFillTx/>
                <a:latin typeface="Calibri" panose="020F0502020204030204"/>
              </a:rPr>
              <a:t>The city suffered many vicissitudes.</a:t>
            </a:r>
            <a:r>
              <a:rPr kumimoji="0" lang="en-US" b="0" i="0" u="none" strike="noStrike" kern="1200" cap="none" spc="0" normalizeH="0" noProof="0" dirty="0">
                <a:ln>
                  <a:noFill/>
                </a:ln>
                <a:solidFill>
                  <a:schemeClr val="bg1"/>
                </a:solidFill>
                <a:effectLst/>
                <a:uLnTx/>
                <a:uFillTx/>
                <a:latin typeface="Calibri" panose="020F0502020204030204"/>
              </a:rPr>
              <a:t> In the reign of Tiberius, it was almost blotted out by an earthquake. Between AD 178 and 180, it suffered a succession of seismic disturbances which again reduced the vulnerable city to ruins. Marcus Aurelius once more restored it (and parts of the new agora are still standing). In AD 378, another earthquake demolished the city, but the intrepid Smyrnaeans again rebuilt. Even today, bustling Izmit has been termed the “Paris of the Levant.”</a:t>
            </a:r>
            <a:endParaRPr kumimoji="0" lang="en-US" b="0" i="0" u="none" strike="noStrike" kern="1200" cap="none" spc="0" normalizeH="0" baseline="0" noProof="0" dirty="0">
              <a:ln>
                <a:noFill/>
              </a:ln>
              <a:solidFill>
                <a:schemeClr val="bg1"/>
              </a:solidFill>
              <a:effectLst/>
              <a:uLnTx/>
              <a:uFillTx/>
              <a:latin typeface="Calibri" panose="020F0502020204030204"/>
            </a:endParaRPr>
          </a:p>
        </p:txBody>
      </p:sp>
    </p:spTree>
    <p:extLst>
      <p:ext uri="{BB962C8B-B14F-4D97-AF65-F5344CB8AC3E}">
        <p14:creationId xmlns:p14="http://schemas.microsoft.com/office/powerpoint/2010/main" val="351196924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fade">
                                      <p:cBhvr>
                                        <p:cTn id="10" dur="500"/>
                                        <p:tgtEl>
                                          <p:spTgt spid="2">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fade">
                                      <p:cBhvr>
                                        <p:cTn id="13"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9AD9AF9-0E31-F6D6-98FE-F9588D2FA86A}"/>
              </a:ext>
            </a:extLst>
          </p:cNvPr>
          <p:cNvSpPr txBox="1"/>
          <p:nvPr/>
        </p:nvSpPr>
        <p:spPr>
          <a:xfrm>
            <a:off x="1782028" y="2219776"/>
            <a:ext cx="9766505" cy="480131"/>
          </a:xfrm>
          <a:prstGeom prst="rect">
            <a:avLst/>
          </a:prstGeom>
          <a:noFill/>
        </p:spPr>
        <p:txBody>
          <a:bodyPr wrap="square" rtlCol="0">
            <a:spAutoFit/>
          </a:bodyPr>
          <a:lstStyle/>
          <a:p>
            <a:pPr defTabSz="822960">
              <a:spcAft>
                <a:spcPts val="600"/>
              </a:spcAft>
              <a:defRPr/>
            </a:pPr>
            <a:r>
              <a:rPr lang="en-US" sz="2520" kern="1200">
                <a:solidFill>
                  <a:prstClr val="white"/>
                </a:solidFill>
                <a:latin typeface="Calibri" panose="020F0502020204030204"/>
                <a:ea typeface="+mn-ea"/>
                <a:cs typeface="+mn-cs"/>
              </a:rPr>
              <a:t>CREATION (GENESIS) – REDEMPTION (REVELATION) TIMEFRAME</a:t>
            </a:r>
            <a:endParaRPr kumimoji="0" lang="en-US" sz="2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58C42D98-4C2D-EC91-44A5-12CFB642DCF4}"/>
              </a:ext>
            </a:extLst>
          </p:cNvPr>
          <p:cNvSpPr txBox="1"/>
          <p:nvPr/>
        </p:nvSpPr>
        <p:spPr>
          <a:xfrm>
            <a:off x="1691366" y="3139180"/>
            <a:ext cx="899733" cy="341632"/>
          </a:xfrm>
          <a:prstGeom prst="rect">
            <a:avLst/>
          </a:prstGeom>
          <a:noFill/>
        </p:spPr>
        <p:txBody>
          <a:bodyPr wrap="none" rtlCol="0">
            <a:spAutoFit/>
          </a:bodyPr>
          <a:lstStyle/>
          <a:p>
            <a:pPr defTabSz="822960">
              <a:spcAft>
                <a:spcPts val="600"/>
              </a:spcAft>
            </a:pPr>
            <a:r>
              <a:rPr lang="en-US" sz="1620" kern="1200">
                <a:solidFill>
                  <a:schemeClr val="tx1"/>
                </a:solidFill>
                <a:latin typeface="+mn-lt"/>
                <a:ea typeface="+mn-ea"/>
                <a:cs typeface="+mn-cs"/>
              </a:rPr>
              <a:t>Creation</a:t>
            </a:r>
            <a:endParaRPr lang="en-US"/>
          </a:p>
        </p:txBody>
      </p:sp>
      <p:cxnSp>
        <p:nvCxnSpPr>
          <p:cNvPr id="5" name="Straight Connector 4">
            <a:extLst>
              <a:ext uri="{FF2B5EF4-FFF2-40B4-BE49-F238E27FC236}">
                <a16:creationId xmlns:a16="http://schemas.microsoft.com/office/drawing/2014/main" id="{F23C8BA4-EA81-4232-144B-58222B67C43B}"/>
              </a:ext>
            </a:extLst>
          </p:cNvPr>
          <p:cNvCxnSpPr/>
          <p:nvPr/>
        </p:nvCxnSpPr>
        <p:spPr>
          <a:xfrm>
            <a:off x="2704720" y="3474062"/>
            <a:ext cx="824501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40BAD377-0DED-C1F6-C423-450C21A26044}"/>
              </a:ext>
            </a:extLst>
          </p:cNvPr>
          <p:cNvCxnSpPr/>
          <p:nvPr/>
        </p:nvCxnSpPr>
        <p:spPr>
          <a:xfrm>
            <a:off x="2704720" y="3139180"/>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Left Brace 9">
            <a:extLst>
              <a:ext uri="{FF2B5EF4-FFF2-40B4-BE49-F238E27FC236}">
                <a16:creationId xmlns:a16="http://schemas.microsoft.com/office/drawing/2014/main" id="{E46D35A5-EAB1-3F4E-F6C9-981D18AC0719}"/>
              </a:ext>
            </a:extLst>
          </p:cNvPr>
          <p:cNvSpPr/>
          <p:nvPr/>
        </p:nvSpPr>
        <p:spPr>
          <a:xfrm rot="5400000">
            <a:off x="3159693" y="2980666"/>
            <a:ext cx="361042" cy="1515731"/>
          </a:xfrm>
          <a:prstGeom prst="leftBrace">
            <a:avLst>
              <a:gd name="adj1" fmla="val 25000"/>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 name="TextBox 10">
            <a:extLst>
              <a:ext uri="{FF2B5EF4-FFF2-40B4-BE49-F238E27FC236}">
                <a16:creationId xmlns:a16="http://schemas.microsoft.com/office/drawing/2014/main" id="{5FA29BDA-1EB6-5378-DF1F-18A8768557BE}"/>
              </a:ext>
            </a:extLst>
          </p:cNvPr>
          <p:cNvSpPr txBox="1"/>
          <p:nvPr/>
        </p:nvSpPr>
        <p:spPr>
          <a:xfrm>
            <a:off x="2454645" y="3766971"/>
            <a:ext cx="1854033" cy="827919"/>
          </a:xfrm>
          <a:prstGeom prst="rect">
            <a:avLst/>
          </a:prstGeom>
          <a:noFill/>
        </p:spPr>
        <p:txBody>
          <a:bodyPr wrap="none" rtlCol="0">
            <a:spAutoFit/>
          </a:bodyPr>
          <a:lstStyle/>
          <a:p>
            <a:pPr algn="ctr" defTabSz="822960">
              <a:spcAft>
                <a:spcPts val="600"/>
              </a:spcAft>
            </a:pPr>
            <a:r>
              <a:rPr lang="en-US" sz="1260" kern="1200">
                <a:solidFill>
                  <a:schemeClr val="tx1"/>
                </a:solidFill>
                <a:latin typeface="+mn-lt"/>
                <a:ea typeface="+mn-ea"/>
                <a:cs typeface="+mn-cs"/>
              </a:rPr>
              <a:t>The Thought of God</a:t>
            </a:r>
          </a:p>
          <a:p>
            <a:pPr algn="ctr" defTabSz="822960">
              <a:spcAft>
                <a:spcPts val="600"/>
              </a:spcAft>
            </a:pPr>
            <a:r>
              <a:rPr lang="en-US" sz="1260" kern="1200">
                <a:solidFill>
                  <a:schemeClr val="tx1"/>
                </a:solidFill>
                <a:latin typeface="+mn-lt"/>
                <a:ea typeface="+mn-ea"/>
                <a:cs typeface="+mn-cs"/>
              </a:rPr>
              <a:t>Configuring Creation</a:t>
            </a:r>
          </a:p>
          <a:p>
            <a:pPr algn="ctr" defTabSz="822960">
              <a:spcAft>
                <a:spcPts val="600"/>
              </a:spcAft>
            </a:pPr>
            <a:r>
              <a:rPr lang="en-US" sz="1260" kern="1200">
                <a:solidFill>
                  <a:schemeClr val="tx1"/>
                </a:solidFill>
                <a:latin typeface="+mn-lt"/>
                <a:ea typeface="+mn-ea"/>
                <a:cs typeface="+mn-cs"/>
              </a:rPr>
              <a:t>Creation of Heaven/Earth</a:t>
            </a:r>
            <a:endParaRPr lang="en-US" sz="1400"/>
          </a:p>
        </p:txBody>
      </p:sp>
      <p:cxnSp>
        <p:nvCxnSpPr>
          <p:cNvPr id="12" name="Straight Connector 11">
            <a:extLst>
              <a:ext uri="{FF2B5EF4-FFF2-40B4-BE49-F238E27FC236}">
                <a16:creationId xmlns:a16="http://schemas.microsoft.com/office/drawing/2014/main" id="{5B8BBC9E-96A3-14FC-41FB-57BEDD701115}"/>
              </a:ext>
            </a:extLst>
          </p:cNvPr>
          <p:cNvCxnSpPr/>
          <p:nvPr/>
        </p:nvCxnSpPr>
        <p:spPr>
          <a:xfrm>
            <a:off x="4098081" y="3139180"/>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B1767CCA-B9DC-6B92-A4C5-29E29CEB6BD7}"/>
              </a:ext>
            </a:extLst>
          </p:cNvPr>
          <p:cNvSpPr txBox="1"/>
          <p:nvPr/>
        </p:nvSpPr>
        <p:spPr>
          <a:xfrm>
            <a:off x="2713438" y="3097207"/>
            <a:ext cx="1421287" cy="341632"/>
          </a:xfrm>
          <a:prstGeom prst="rect">
            <a:avLst/>
          </a:prstGeom>
          <a:noFill/>
        </p:spPr>
        <p:txBody>
          <a:bodyPr wrap="none" rtlCol="0">
            <a:spAutoFit/>
          </a:bodyPr>
          <a:lstStyle/>
          <a:p>
            <a:pPr defTabSz="822960">
              <a:spcAft>
                <a:spcPts val="600"/>
              </a:spcAft>
            </a:pPr>
            <a:r>
              <a:rPr lang="en-US" sz="1620" kern="1200">
                <a:solidFill>
                  <a:schemeClr val="tx1"/>
                </a:solidFill>
                <a:latin typeface="+mn-lt"/>
                <a:ea typeface="+mn-ea"/>
                <a:cs typeface="+mn-cs"/>
              </a:rPr>
              <a:t>TIMELESSNESS</a:t>
            </a:r>
            <a:endParaRPr lang="en-US"/>
          </a:p>
        </p:txBody>
      </p:sp>
      <p:cxnSp>
        <p:nvCxnSpPr>
          <p:cNvPr id="14" name="Straight Connector 13">
            <a:extLst>
              <a:ext uri="{FF2B5EF4-FFF2-40B4-BE49-F238E27FC236}">
                <a16:creationId xmlns:a16="http://schemas.microsoft.com/office/drawing/2014/main" id="{C4B52A98-3539-EE70-FB01-D8206CB7E037}"/>
              </a:ext>
            </a:extLst>
          </p:cNvPr>
          <p:cNvCxnSpPr/>
          <p:nvPr/>
        </p:nvCxnSpPr>
        <p:spPr>
          <a:xfrm>
            <a:off x="10949733" y="3124637"/>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EECE2D7-21FF-F6DF-DDB9-E12E6C03B8D3}"/>
              </a:ext>
            </a:extLst>
          </p:cNvPr>
          <p:cNvCxnSpPr/>
          <p:nvPr/>
        </p:nvCxnSpPr>
        <p:spPr>
          <a:xfrm>
            <a:off x="5975088" y="3124637"/>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B581975-DA4D-8709-E7E9-EE78719D5D31}"/>
              </a:ext>
            </a:extLst>
          </p:cNvPr>
          <p:cNvCxnSpPr/>
          <p:nvPr/>
        </p:nvCxnSpPr>
        <p:spPr>
          <a:xfrm>
            <a:off x="6665280" y="3139180"/>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3106F43-8567-6119-537A-28E83FFB6F59}"/>
              </a:ext>
            </a:extLst>
          </p:cNvPr>
          <p:cNvCxnSpPr/>
          <p:nvPr/>
        </p:nvCxnSpPr>
        <p:spPr>
          <a:xfrm>
            <a:off x="7345419" y="3155095"/>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1F4EDD1-7910-30FE-08F1-B6BCA45A339B}"/>
              </a:ext>
            </a:extLst>
          </p:cNvPr>
          <p:cNvCxnSpPr/>
          <p:nvPr/>
        </p:nvCxnSpPr>
        <p:spPr>
          <a:xfrm>
            <a:off x="8093918" y="3155095"/>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F644B3A4-ACAF-1764-A8A5-ED81295CCFCC}"/>
              </a:ext>
            </a:extLst>
          </p:cNvPr>
          <p:cNvCxnSpPr/>
          <p:nvPr/>
        </p:nvCxnSpPr>
        <p:spPr>
          <a:xfrm>
            <a:off x="8796357" y="3155095"/>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6F2C0EC-4B24-88ED-F8E6-1B58ACBFB528}"/>
              </a:ext>
            </a:extLst>
          </p:cNvPr>
          <p:cNvCxnSpPr/>
          <p:nvPr/>
        </p:nvCxnSpPr>
        <p:spPr>
          <a:xfrm>
            <a:off x="9533341" y="3159494"/>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4BFAF13-D084-6425-BE0F-21F3F50DA45C}"/>
              </a:ext>
            </a:extLst>
          </p:cNvPr>
          <p:cNvCxnSpPr/>
          <p:nvPr/>
        </p:nvCxnSpPr>
        <p:spPr>
          <a:xfrm>
            <a:off x="10258810" y="3124637"/>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Left Brace 22">
            <a:extLst>
              <a:ext uri="{FF2B5EF4-FFF2-40B4-BE49-F238E27FC236}">
                <a16:creationId xmlns:a16="http://schemas.microsoft.com/office/drawing/2014/main" id="{3224148C-187A-9E4E-1E50-AB1314A8980B}"/>
              </a:ext>
            </a:extLst>
          </p:cNvPr>
          <p:cNvSpPr/>
          <p:nvPr/>
        </p:nvSpPr>
        <p:spPr>
          <a:xfrm rot="5400000">
            <a:off x="4931322" y="2962704"/>
            <a:ext cx="361042" cy="1515731"/>
          </a:xfrm>
          <a:prstGeom prst="leftBrace">
            <a:avLst>
              <a:gd name="adj1" fmla="val 25000"/>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TextBox 23">
            <a:extLst>
              <a:ext uri="{FF2B5EF4-FFF2-40B4-BE49-F238E27FC236}">
                <a16:creationId xmlns:a16="http://schemas.microsoft.com/office/drawing/2014/main" id="{B45DD30F-618F-BCEE-65FF-99A0003A92B7}"/>
              </a:ext>
            </a:extLst>
          </p:cNvPr>
          <p:cNvSpPr txBox="1"/>
          <p:nvPr/>
        </p:nvSpPr>
        <p:spPr>
          <a:xfrm>
            <a:off x="4324316" y="3749008"/>
            <a:ext cx="1657954" cy="827919"/>
          </a:xfrm>
          <a:prstGeom prst="rect">
            <a:avLst/>
          </a:prstGeom>
          <a:noFill/>
        </p:spPr>
        <p:txBody>
          <a:bodyPr wrap="none" rtlCol="0">
            <a:spAutoFit/>
          </a:bodyPr>
          <a:lstStyle/>
          <a:p>
            <a:pPr algn="ctr" defTabSz="822960">
              <a:spcAft>
                <a:spcPts val="600"/>
              </a:spcAft>
            </a:pPr>
            <a:r>
              <a:rPr lang="en-US" sz="1260" kern="1200">
                <a:solidFill>
                  <a:schemeClr val="tx1"/>
                </a:solidFill>
                <a:latin typeface="+mn-lt"/>
                <a:ea typeface="+mn-ea"/>
                <a:cs typeface="+mn-cs"/>
              </a:rPr>
              <a:t>lucifer Rebellion</a:t>
            </a:r>
          </a:p>
          <a:p>
            <a:pPr algn="ctr" defTabSz="822960">
              <a:spcAft>
                <a:spcPts val="600"/>
              </a:spcAft>
            </a:pPr>
            <a:r>
              <a:rPr lang="en-US" sz="1260" kern="1200">
                <a:solidFill>
                  <a:schemeClr val="tx1"/>
                </a:solidFill>
                <a:latin typeface="+mn-lt"/>
                <a:ea typeface="+mn-ea"/>
                <a:cs typeface="+mn-cs"/>
              </a:rPr>
              <a:t>Luring of Angels</a:t>
            </a:r>
          </a:p>
          <a:p>
            <a:pPr algn="ctr" defTabSz="822960">
              <a:spcAft>
                <a:spcPts val="600"/>
              </a:spcAft>
            </a:pPr>
            <a:r>
              <a:rPr lang="en-US" sz="1260" kern="1200">
                <a:solidFill>
                  <a:schemeClr val="tx1"/>
                </a:solidFill>
                <a:latin typeface="+mn-lt"/>
                <a:ea typeface="+mn-ea"/>
                <a:cs typeface="+mn-cs"/>
              </a:rPr>
              <a:t>Germination of Bodies</a:t>
            </a:r>
            <a:endParaRPr lang="en-US" sz="1400"/>
          </a:p>
        </p:txBody>
      </p:sp>
      <p:sp>
        <p:nvSpPr>
          <p:cNvPr id="25" name="TextBox 24">
            <a:extLst>
              <a:ext uri="{FF2B5EF4-FFF2-40B4-BE49-F238E27FC236}">
                <a16:creationId xmlns:a16="http://schemas.microsoft.com/office/drawing/2014/main" id="{D2558BB9-ADFA-3399-463E-70D7D79C8A5F}"/>
              </a:ext>
            </a:extLst>
          </p:cNvPr>
          <p:cNvSpPr txBox="1"/>
          <p:nvPr/>
        </p:nvSpPr>
        <p:spPr>
          <a:xfrm>
            <a:off x="4304486" y="3109213"/>
            <a:ext cx="1578477" cy="341632"/>
          </a:xfrm>
          <a:prstGeom prst="rect">
            <a:avLst/>
          </a:prstGeom>
          <a:noFill/>
        </p:spPr>
        <p:txBody>
          <a:bodyPr wrap="square" rtlCol="0">
            <a:spAutoFit/>
          </a:bodyPr>
          <a:lstStyle/>
          <a:p>
            <a:pPr defTabSz="822960">
              <a:spcAft>
                <a:spcPts val="600"/>
              </a:spcAft>
            </a:pPr>
            <a:r>
              <a:rPr lang="en-US" sz="1620" kern="1200">
                <a:solidFill>
                  <a:schemeClr val="tx1"/>
                </a:solidFill>
                <a:latin typeface="+mn-lt"/>
                <a:ea typeface="+mn-ea"/>
                <a:cs typeface="+mn-cs"/>
              </a:rPr>
              <a:t>Creation of Time</a:t>
            </a:r>
            <a:endParaRPr lang="en-US"/>
          </a:p>
        </p:txBody>
      </p:sp>
      <p:sp>
        <p:nvSpPr>
          <p:cNvPr id="26" name="TextBox 25">
            <a:extLst>
              <a:ext uri="{FF2B5EF4-FFF2-40B4-BE49-F238E27FC236}">
                <a16:creationId xmlns:a16="http://schemas.microsoft.com/office/drawing/2014/main" id="{49CD2A74-6EE5-0A98-E269-6BA248889C66}"/>
              </a:ext>
            </a:extLst>
          </p:cNvPr>
          <p:cNvSpPr txBox="1"/>
          <p:nvPr/>
        </p:nvSpPr>
        <p:spPr>
          <a:xfrm>
            <a:off x="6029240" y="3132064"/>
            <a:ext cx="668196" cy="341632"/>
          </a:xfrm>
          <a:prstGeom prst="rect">
            <a:avLst/>
          </a:prstGeom>
          <a:noFill/>
        </p:spPr>
        <p:txBody>
          <a:bodyPr wrap="none" rtlCol="0">
            <a:spAutoFit/>
          </a:bodyPr>
          <a:lstStyle/>
          <a:p>
            <a:pPr defTabSz="822960">
              <a:spcAft>
                <a:spcPts val="600"/>
              </a:spcAft>
            </a:pPr>
            <a:r>
              <a:rPr lang="en-US" sz="1620" kern="1200">
                <a:solidFill>
                  <a:schemeClr val="tx1"/>
                </a:solidFill>
                <a:latin typeface="+mn-lt"/>
                <a:ea typeface="+mn-ea"/>
                <a:cs typeface="+mn-cs"/>
              </a:rPr>
              <a:t>DAY 1</a:t>
            </a:r>
            <a:endParaRPr lang="en-US"/>
          </a:p>
        </p:txBody>
      </p:sp>
      <p:sp>
        <p:nvSpPr>
          <p:cNvPr id="28" name="TextBox 27">
            <a:extLst>
              <a:ext uri="{FF2B5EF4-FFF2-40B4-BE49-F238E27FC236}">
                <a16:creationId xmlns:a16="http://schemas.microsoft.com/office/drawing/2014/main" id="{A08504EB-BB75-5F1D-9C8A-28922AE95587}"/>
              </a:ext>
            </a:extLst>
          </p:cNvPr>
          <p:cNvSpPr txBox="1"/>
          <p:nvPr/>
        </p:nvSpPr>
        <p:spPr>
          <a:xfrm>
            <a:off x="6665276" y="3124948"/>
            <a:ext cx="680140" cy="341632"/>
          </a:xfrm>
          <a:prstGeom prst="rect">
            <a:avLst/>
          </a:prstGeom>
          <a:noFill/>
        </p:spPr>
        <p:txBody>
          <a:bodyPr wrap="square">
            <a:spAutoFit/>
          </a:bodyPr>
          <a:lstStyle/>
          <a:p>
            <a:pPr defTabSz="822960">
              <a:spcAft>
                <a:spcPts val="600"/>
              </a:spcAft>
            </a:pPr>
            <a:r>
              <a:rPr lang="en-US" sz="1620" kern="1200">
                <a:solidFill>
                  <a:schemeClr val="tx1"/>
                </a:solidFill>
                <a:latin typeface="+mn-lt"/>
                <a:ea typeface="+mn-ea"/>
                <a:cs typeface="+mn-cs"/>
              </a:rPr>
              <a:t>DAY 2</a:t>
            </a:r>
            <a:endParaRPr lang="en-US"/>
          </a:p>
        </p:txBody>
      </p:sp>
      <p:sp>
        <p:nvSpPr>
          <p:cNvPr id="29" name="TextBox 28">
            <a:extLst>
              <a:ext uri="{FF2B5EF4-FFF2-40B4-BE49-F238E27FC236}">
                <a16:creationId xmlns:a16="http://schemas.microsoft.com/office/drawing/2014/main" id="{036F4A17-12DE-F38E-9C4A-31E51268A926}"/>
              </a:ext>
            </a:extLst>
          </p:cNvPr>
          <p:cNvSpPr txBox="1"/>
          <p:nvPr/>
        </p:nvSpPr>
        <p:spPr>
          <a:xfrm>
            <a:off x="7402259" y="3124637"/>
            <a:ext cx="680140" cy="341632"/>
          </a:xfrm>
          <a:prstGeom prst="rect">
            <a:avLst/>
          </a:prstGeom>
          <a:noFill/>
        </p:spPr>
        <p:txBody>
          <a:bodyPr wrap="square">
            <a:spAutoFit/>
          </a:bodyPr>
          <a:lstStyle/>
          <a:p>
            <a:pPr defTabSz="822960">
              <a:spcAft>
                <a:spcPts val="600"/>
              </a:spcAft>
            </a:pPr>
            <a:r>
              <a:rPr lang="en-US" sz="1620" kern="1200">
                <a:solidFill>
                  <a:schemeClr val="tx1"/>
                </a:solidFill>
                <a:latin typeface="+mn-lt"/>
                <a:ea typeface="+mn-ea"/>
                <a:cs typeface="+mn-cs"/>
              </a:rPr>
              <a:t>DAY 3</a:t>
            </a:r>
            <a:endParaRPr lang="en-US"/>
          </a:p>
        </p:txBody>
      </p:sp>
      <p:sp>
        <p:nvSpPr>
          <p:cNvPr id="30" name="TextBox 29">
            <a:extLst>
              <a:ext uri="{FF2B5EF4-FFF2-40B4-BE49-F238E27FC236}">
                <a16:creationId xmlns:a16="http://schemas.microsoft.com/office/drawing/2014/main" id="{FC1935C3-92FC-EAEE-9969-48017981095F}"/>
              </a:ext>
            </a:extLst>
          </p:cNvPr>
          <p:cNvSpPr txBox="1"/>
          <p:nvPr/>
        </p:nvSpPr>
        <p:spPr>
          <a:xfrm>
            <a:off x="8162278" y="3114512"/>
            <a:ext cx="680140" cy="341632"/>
          </a:xfrm>
          <a:prstGeom prst="rect">
            <a:avLst/>
          </a:prstGeom>
          <a:noFill/>
        </p:spPr>
        <p:txBody>
          <a:bodyPr wrap="square">
            <a:spAutoFit/>
          </a:bodyPr>
          <a:lstStyle/>
          <a:p>
            <a:pPr defTabSz="822960">
              <a:spcAft>
                <a:spcPts val="600"/>
              </a:spcAft>
            </a:pPr>
            <a:r>
              <a:rPr lang="en-US" sz="1620" kern="1200">
                <a:solidFill>
                  <a:schemeClr val="tx1"/>
                </a:solidFill>
                <a:latin typeface="+mn-lt"/>
                <a:ea typeface="+mn-ea"/>
                <a:cs typeface="+mn-cs"/>
              </a:rPr>
              <a:t>DAY 4</a:t>
            </a:r>
            <a:endParaRPr lang="en-US"/>
          </a:p>
        </p:txBody>
      </p:sp>
      <p:sp>
        <p:nvSpPr>
          <p:cNvPr id="31" name="TextBox 30">
            <a:extLst>
              <a:ext uri="{FF2B5EF4-FFF2-40B4-BE49-F238E27FC236}">
                <a16:creationId xmlns:a16="http://schemas.microsoft.com/office/drawing/2014/main" id="{64931157-F217-9FF2-957F-56D5933004CC}"/>
              </a:ext>
            </a:extLst>
          </p:cNvPr>
          <p:cNvSpPr txBox="1"/>
          <p:nvPr/>
        </p:nvSpPr>
        <p:spPr>
          <a:xfrm>
            <a:off x="8841681" y="3114324"/>
            <a:ext cx="680140" cy="341632"/>
          </a:xfrm>
          <a:prstGeom prst="rect">
            <a:avLst/>
          </a:prstGeom>
          <a:noFill/>
        </p:spPr>
        <p:txBody>
          <a:bodyPr wrap="square">
            <a:spAutoFit/>
          </a:bodyPr>
          <a:lstStyle/>
          <a:p>
            <a:pPr defTabSz="822960">
              <a:spcAft>
                <a:spcPts val="600"/>
              </a:spcAft>
            </a:pPr>
            <a:r>
              <a:rPr lang="en-US" sz="1620" kern="1200">
                <a:solidFill>
                  <a:schemeClr val="tx1"/>
                </a:solidFill>
                <a:latin typeface="+mn-lt"/>
                <a:ea typeface="+mn-ea"/>
                <a:cs typeface="+mn-cs"/>
              </a:rPr>
              <a:t>DAY 5</a:t>
            </a:r>
            <a:endParaRPr lang="en-US"/>
          </a:p>
        </p:txBody>
      </p:sp>
      <p:sp>
        <p:nvSpPr>
          <p:cNvPr id="32" name="TextBox 31">
            <a:extLst>
              <a:ext uri="{FF2B5EF4-FFF2-40B4-BE49-F238E27FC236}">
                <a16:creationId xmlns:a16="http://schemas.microsoft.com/office/drawing/2014/main" id="{BA408D70-6AEE-3729-F8B2-50608E3836EE}"/>
              </a:ext>
            </a:extLst>
          </p:cNvPr>
          <p:cNvSpPr txBox="1"/>
          <p:nvPr/>
        </p:nvSpPr>
        <p:spPr>
          <a:xfrm>
            <a:off x="9590909" y="3137355"/>
            <a:ext cx="680140" cy="341632"/>
          </a:xfrm>
          <a:prstGeom prst="rect">
            <a:avLst/>
          </a:prstGeom>
          <a:noFill/>
        </p:spPr>
        <p:txBody>
          <a:bodyPr wrap="square">
            <a:spAutoFit/>
          </a:bodyPr>
          <a:lstStyle/>
          <a:p>
            <a:pPr defTabSz="822960">
              <a:spcAft>
                <a:spcPts val="600"/>
              </a:spcAft>
            </a:pPr>
            <a:r>
              <a:rPr lang="en-US" sz="1620" kern="1200">
                <a:solidFill>
                  <a:schemeClr val="tx1"/>
                </a:solidFill>
                <a:latin typeface="+mn-lt"/>
                <a:ea typeface="+mn-ea"/>
                <a:cs typeface="+mn-cs"/>
              </a:rPr>
              <a:t>DAY 6</a:t>
            </a:r>
            <a:endParaRPr lang="en-US"/>
          </a:p>
        </p:txBody>
      </p:sp>
      <p:sp>
        <p:nvSpPr>
          <p:cNvPr id="33" name="TextBox 32">
            <a:extLst>
              <a:ext uri="{FF2B5EF4-FFF2-40B4-BE49-F238E27FC236}">
                <a16:creationId xmlns:a16="http://schemas.microsoft.com/office/drawing/2014/main" id="{99BBFB45-88F5-FA78-78C3-29C1B57BD418}"/>
              </a:ext>
            </a:extLst>
          </p:cNvPr>
          <p:cNvSpPr txBox="1"/>
          <p:nvPr/>
        </p:nvSpPr>
        <p:spPr>
          <a:xfrm>
            <a:off x="10292624" y="3147138"/>
            <a:ext cx="680140" cy="341632"/>
          </a:xfrm>
          <a:prstGeom prst="rect">
            <a:avLst/>
          </a:prstGeom>
          <a:noFill/>
        </p:spPr>
        <p:txBody>
          <a:bodyPr wrap="square">
            <a:spAutoFit/>
          </a:bodyPr>
          <a:lstStyle/>
          <a:p>
            <a:pPr defTabSz="822960">
              <a:spcAft>
                <a:spcPts val="600"/>
              </a:spcAft>
            </a:pPr>
            <a:r>
              <a:rPr lang="en-US" sz="1620" kern="1200">
                <a:solidFill>
                  <a:schemeClr val="tx1"/>
                </a:solidFill>
                <a:latin typeface="+mn-lt"/>
                <a:ea typeface="+mn-ea"/>
                <a:cs typeface="+mn-cs"/>
              </a:rPr>
              <a:t>DAY 7</a:t>
            </a:r>
            <a:endParaRPr lang="en-US"/>
          </a:p>
        </p:txBody>
      </p:sp>
      <p:sp>
        <p:nvSpPr>
          <p:cNvPr id="34" name="TextBox 33">
            <a:extLst>
              <a:ext uri="{FF2B5EF4-FFF2-40B4-BE49-F238E27FC236}">
                <a16:creationId xmlns:a16="http://schemas.microsoft.com/office/drawing/2014/main" id="{A95FAC3A-7551-3D4E-3469-B48B3E9D9A2D}"/>
              </a:ext>
            </a:extLst>
          </p:cNvPr>
          <p:cNvSpPr txBox="1"/>
          <p:nvPr/>
        </p:nvSpPr>
        <p:spPr>
          <a:xfrm>
            <a:off x="2454400" y="4557398"/>
            <a:ext cx="3520688" cy="1603516"/>
          </a:xfrm>
          <a:prstGeom prst="rect">
            <a:avLst/>
          </a:prstGeom>
          <a:noFill/>
        </p:spPr>
        <p:txBody>
          <a:bodyPr wrap="square" rtlCol="0">
            <a:spAutoFit/>
          </a:bodyPr>
          <a:lstStyle/>
          <a:p>
            <a:pPr defTabSz="822960">
              <a:spcAft>
                <a:spcPts val="600"/>
              </a:spcAft>
            </a:pPr>
            <a:r>
              <a:rPr lang="en-US" sz="1260" kern="1200">
                <a:solidFill>
                  <a:schemeClr val="tx1"/>
                </a:solidFill>
                <a:latin typeface="+mn-lt"/>
                <a:ea typeface="+mn-ea"/>
                <a:cs typeface="+mn-cs"/>
              </a:rPr>
              <a:t>Gen 1:1  In the beginning God created the heaven and the earth. </a:t>
            </a:r>
          </a:p>
          <a:p>
            <a:pPr defTabSz="822960">
              <a:spcAft>
                <a:spcPts val="600"/>
              </a:spcAft>
            </a:pPr>
            <a:endParaRPr lang="en-US" sz="1260" kern="1200">
              <a:solidFill>
                <a:schemeClr val="tx1"/>
              </a:solidFill>
              <a:latin typeface="+mn-lt"/>
              <a:ea typeface="+mn-ea"/>
              <a:cs typeface="+mn-cs"/>
            </a:endParaRPr>
          </a:p>
          <a:p>
            <a:pPr defTabSz="822960">
              <a:spcAft>
                <a:spcPts val="600"/>
              </a:spcAft>
            </a:pPr>
            <a:r>
              <a:rPr lang="en-US" sz="1260" kern="1200">
                <a:solidFill>
                  <a:schemeClr val="tx1"/>
                </a:solidFill>
                <a:latin typeface="+mn-lt"/>
                <a:ea typeface="+mn-ea"/>
                <a:cs typeface="+mn-cs"/>
              </a:rPr>
              <a:t>Gen 1:2  And the earth was without form, and void; and darkness was upon the face of the deep. And the Spirit of God moved upon the face of the waters. </a:t>
            </a:r>
            <a:endParaRPr lang="en-US" sz="1400"/>
          </a:p>
        </p:txBody>
      </p:sp>
      <p:sp>
        <p:nvSpPr>
          <p:cNvPr id="35" name="TextBox 34">
            <a:extLst>
              <a:ext uri="{FF2B5EF4-FFF2-40B4-BE49-F238E27FC236}">
                <a16:creationId xmlns:a16="http://schemas.microsoft.com/office/drawing/2014/main" id="{50F4DB9A-A477-AEBE-2D43-A2CA16EDA8A6}"/>
              </a:ext>
            </a:extLst>
          </p:cNvPr>
          <p:cNvSpPr txBox="1"/>
          <p:nvPr/>
        </p:nvSpPr>
        <p:spPr>
          <a:xfrm>
            <a:off x="6029240" y="3590810"/>
            <a:ext cx="696024" cy="827919"/>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Gen 1:3</a:t>
            </a:r>
          </a:p>
          <a:p>
            <a:pPr defTabSz="822960">
              <a:spcAft>
                <a:spcPts val="600"/>
              </a:spcAft>
            </a:pPr>
            <a:r>
              <a:rPr lang="en-US" sz="1260" kern="1200">
                <a:solidFill>
                  <a:schemeClr val="tx1"/>
                </a:solidFill>
                <a:latin typeface="+mn-lt"/>
                <a:ea typeface="+mn-ea"/>
                <a:cs typeface="+mn-cs"/>
              </a:rPr>
              <a:t>Gen 1:4</a:t>
            </a:r>
          </a:p>
          <a:p>
            <a:pPr defTabSz="822960">
              <a:spcAft>
                <a:spcPts val="600"/>
              </a:spcAft>
            </a:pPr>
            <a:r>
              <a:rPr lang="en-US" sz="1260" kern="1200">
                <a:solidFill>
                  <a:schemeClr val="tx1"/>
                </a:solidFill>
                <a:latin typeface="+mn-lt"/>
                <a:ea typeface="+mn-ea"/>
                <a:cs typeface="+mn-cs"/>
              </a:rPr>
              <a:t>Gen 1:5</a:t>
            </a:r>
            <a:endParaRPr lang="en-US" sz="1400"/>
          </a:p>
        </p:txBody>
      </p:sp>
      <p:sp>
        <p:nvSpPr>
          <p:cNvPr id="36" name="TextBox 35">
            <a:extLst>
              <a:ext uri="{FF2B5EF4-FFF2-40B4-BE49-F238E27FC236}">
                <a16:creationId xmlns:a16="http://schemas.microsoft.com/office/drawing/2014/main" id="{AEF86711-1DBA-D676-D28C-A6A27CF889F5}"/>
              </a:ext>
            </a:extLst>
          </p:cNvPr>
          <p:cNvSpPr txBox="1"/>
          <p:nvPr/>
        </p:nvSpPr>
        <p:spPr>
          <a:xfrm>
            <a:off x="6665276" y="3604406"/>
            <a:ext cx="696024" cy="827919"/>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Gen 1:6</a:t>
            </a:r>
          </a:p>
          <a:p>
            <a:pPr defTabSz="822960">
              <a:spcAft>
                <a:spcPts val="600"/>
              </a:spcAft>
            </a:pPr>
            <a:r>
              <a:rPr lang="en-US" sz="1260" kern="1200">
                <a:solidFill>
                  <a:schemeClr val="tx1"/>
                </a:solidFill>
                <a:latin typeface="+mn-lt"/>
                <a:ea typeface="+mn-ea"/>
                <a:cs typeface="+mn-cs"/>
              </a:rPr>
              <a:t>Gen 1:7</a:t>
            </a:r>
          </a:p>
          <a:p>
            <a:pPr defTabSz="822960">
              <a:spcAft>
                <a:spcPts val="600"/>
              </a:spcAft>
            </a:pPr>
            <a:r>
              <a:rPr lang="en-US" sz="1260" kern="1200">
                <a:solidFill>
                  <a:schemeClr val="tx1"/>
                </a:solidFill>
                <a:latin typeface="+mn-lt"/>
                <a:ea typeface="+mn-ea"/>
                <a:cs typeface="+mn-cs"/>
              </a:rPr>
              <a:t>Gen 1:8</a:t>
            </a:r>
            <a:endParaRPr lang="en-US" sz="1400"/>
          </a:p>
        </p:txBody>
      </p:sp>
      <p:sp>
        <p:nvSpPr>
          <p:cNvPr id="37" name="TextBox 36">
            <a:extLst>
              <a:ext uri="{FF2B5EF4-FFF2-40B4-BE49-F238E27FC236}">
                <a16:creationId xmlns:a16="http://schemas.microsoft.com/office/drawing/2014/main" id="{41B3B8DA-89A1-B6F6-A30C-1090B3E61955}"/>
              </a:ext>
            </a:extLst>
          </p:cNvPr>
          <p:cNvSpPr txBox="1"/>
          <p:nvPr/>
        </p:nvSpPr>
        <p:spPr>
          <a:xfrm>
            <a:off x="7398974" y="3610819"/>
            <a:ext cx="777777" cy="1369606"/>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Gen 1:9</a:t>
            </a:r>
          </a:p>
          <a:p>
            <a:pPr defTabSz="822960">
              <a:spcAft>
                <a:spcPts val="600"/>
              </a:spcAft>
            </a:pPr>
            <a:r>
              <a:rPr lang="en-US" sz="1260" kern="1200">
                <a:solidFill>
                  <a:schemeClr val="tx1"/>
                </a:solidFill>
                <a:latin typeface="+mn-lt"/>
                <a:ea typeface="+mn-ea"/>
                <a:cs typeface="+mn-cs"/>
              </a:rPr>
              <a:t>Gen 1:10</a:t>
            </a:r>
          </a:p>
          <a:p>
            <a:pPr defTabSz="822960">
              <a:spcAft>
                <a:spcPts val="600"/>
              </a:spcAft>
            </a:pPr>
            <a:r>
              <a:rPr lang="en-US" sz="1260" kern="1200">
                <a:solidFill>
                  <a:schemeClr val="tx1"/>
                </a:solidFill>
                <a:latin typeface="+mn-lt"/>
                <a:ea typeface="+mn-ea"/>
                <a:cs typeface="+mn-cs"/>
              </a:rPr>
              <a:t>Gen 1:11</a:t>
            </a:r>
          </a:p>
          <a:p>
            <a:pPr defTabSz="822960">
              <a:spcAft>
                <a:spcPts val="600"/>
              </a:spcAft>
            </a:pPr>
            <a:r>
              <a:rPr lang="en-US" sz="1260" kern="1200">
                <a:solidFill>
                  <a:schemeClr val="tx1"/>
                </a:solidFill>
                <a:latin typeface="+mn-lt"/>
                <a:ea typeface="+mn-ea"/>
                <a:cs typeface="+mn-cs"/>
              </a:rPr>
              <a:t>Gen 1:12</a:t>
            </a:r>
          </a:p>
          <a:p>
            <a:pPr defTabSz="822960">
              <a:spcAft>
                <a:spcPts val="600"/>
              </a:spcAft>
            </a:pPr>
            <a:r>
              <a:rPr lang="en-US" sz="1260" kern="1200">
                <a:solidFill>
                  <a:schemeClr val="tx1"/>
                </a:solidFill>
                <a:latin typeface="+mn-lt"/>
                <a:ea typeface="+mn-ea"/>
                <a:cs typeface="+mn-cs"/>
              </a:rPr>
              <a:t>Gen 1:13</a:t>
            </a:r>
            <a:endParaRPr lang="en-US" sz="1400"/>
          </a:p>
        </p:txBody>
      </p:sp>
      <p:sp>
        <p:nvSpPr>
          <p:cNvPr id="38" name="TextBox 37">
            <a:extLst>
              <a:ext uri="{FF2B5EF4-FFF2-40B4-BE49-F238E27FC236}">
                <a16:creationId xmlns:a16="http://schemas.microsoft.com/office/drawing/2014/main" id="{9614C7AD-9E86-8E37-24E2-5FBA64BFB0C2}"/>
              </a:ext>
            </a:extLst>
          </p:cNvPr>
          <p:cNvSpPr txBox="1"/>
          <p:nvPr/>
        </p:nvSpPr>
        <p:spPr>
          <a:xfrm>
            <a:off x="8081264" y="3590907"/>
            <a:ext cx="777777" cy="1640449"/>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Gen 1:14</a:t>
            </a:r>
          </a:p>
          <a:p>
            <a:pPr defTabSz="822960">
              <a:spcAft>
                <a:spcPts val="600"/>
              </a:spcAft>
            </a:pPr>
            <a:r>
              <a:rPr lang="en-US" sz="1260" kern="1200">
                <a:solidFill>
                  <a:schemeClr val="tx1"/>
                </a:solidFill>
                <a:latin typeface="+mn-lt"/>
                <a:ea typeface="+mn-ea"/>
                <a:cs typeface="+mn-cs"/>
              </a:rPr>
              <a:t>Gen 1:15</a:t>
            </a:r>
          </a:p>
          <a:p>
            <a:pPr defTabSz="822960">
              <a:spcAft>
                <a:spcPts val="600"/>
              </a:spcAft>
            </a:pPr>
            <a:r>
              <a:rPr lang="en-US" sz="1260" kern="1200">
                <a:solidFill>
                  <a:schemeClr val="tx1"/>
                </a:solidFill>
                <a:latin typeface="+mn-lt"/>
                <a:ea typeface="+mn-ea"/>
                <a:cs typeface="+mn-cs"/>
              </a:rPr>
              <a:t>Gen 1:16</a:t>
            </a:r>
          </a:p>
          <a:p>
            <a:pPr defTabSz="822960">
              <a:spcAft>
                <a:spcPts val="600"/>
              </a:spcAft>
            </a:pPr>
            <a:r>
              <a:rPr lang="en-US" sz="1260" kern="1200">
                <a:solidFill>
                  <a:schemeClr val="tx1"/>
                </a:solidFill>
                <a:latin typeface="+mn-lt"/>
                <a:ea typeface="+mn-ea"/>
                <a:cs typeface="+mn-cs"/>
              </a:rPr>
              <a:t>Gen 1:17</a:t>
            </a:r>
          </a:p>
          <a:p>
            <a:pPr defTabSz="822960">
              <a:spcAft>
                <a:spcPts val="600"/>
              </a:spcAft>
            </a:pPr>
            <a:r>
              <a:rPr lang="en-US" sz="1260" kern="1200">
                <a:solidFill>
                  <a:schemeClr val="tx1"/>
                </a:solidFill>
                <a:latin typeface="+mn-lt"/>
                <a:ea typeface="+mn-ea"/>
                <a:cs typeface="+mn-cs"/>
              </a:rPr>
              <a:t>Gen 1:18</a:t>
            </a:r>
          </a:p>
          <a:p>
            <a:pPr defTabSz="822960">
              <a:spcAft>
                <a:spcPts val="600"/>
              </a:spcAft>
            </a:pPr>
            <a:r>
              <a:rPr lang="en-US" sz="1260" kern="1200">
                <a:solidFill>
                  <a:schemeClr val="tx1"/>
                </a:solidFill>
                <a:latin typeface="+mn-lt"/>
                <a:ea typeface="+mn-ea"/>
                <a:cs typeface="+mn-cs"/>
              </a:rPr>
              <a:t>Gen 1:19</a:t>
            </a:r>
            <a:endParaRPr lang="en-US" sz="1400"/>
          </a:p>
        </p:txBody>
      </p:sp>
      <p:sp>
        <p:nvSpPr>
          <p:cNvPr id="39" name="TextBox 38">
            <a:extLst>
              <a:ext uri="{FF2B5EF4-FFF2-40B4-BE49-F238E27FC236}">
                <a16:creationId xmlns:a16="http://schemas.microsoft.com/office/drawing/2014/main" id="{E2F1B51B-7D9D-4431-D79A-CDB9B42988F7}"/>
              </a:ext>
            </a:extLst>
          </p:cNvPr>
          <p:cNvSpPr txBox="1"/>
          <p:nvPr/>
        </p:nvSpPr>
        <p:spPr>
          <a:xfrm>
            <a:off x="8861828" y="3590810"/>
            <a:ext cx="777777" cy="1098762"/>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Gen 1:20</a:t>
            </a:r>
          </a:p>
          <a:p>
            <a:pPr defTabSz="822960">
              <a:spcAft>
                <a:spcPts val="600"/>
              </a:spcAft>
            </a:pPr>
            <a:r>
              <a:rPr lang="en-US" sz="1260" kern="1200">
                <a:solidFill>
                  <a:schemeClr val="tx1"/>
                </a:solidFill>
                <a:latin typeface="+mn-lt"/>
                <a:ea typeface="+mn-ea"/>
                <a:cs typeface="+mn-cs"/>
              </a:rPr>
              <a:t>Gen 1:21</a:t>
            </a:r>
          </a:p>
          <a:p>
            <a:pPr defTabSz="822960">
              <a:spcAft>
                <a:spcPts val="600"/>
              </a:spcAft>
            </a:pPr>
            <a:r>
              <a:rPr lang="en-US" sz="1260" kern="1200">
                <a:solidFill>
                  <a:schemeClr val="tx1"/>
                </a:solidFill>
                <a:latin typeface="+mn-lt"/>
                <a:ea typeface="+mn-ea"/>
                <a:cs typeface="+mn-cs"/>
              </a:rPr>
              <a:t>Gen 1:22</a:t>
            </a:r>
          </a:p>
          <a:p>
            <a:pPr defTabSz="822960">
              <a:spcAft>
                <a:spcPts val="600"/>
              </a:spcAft>
            </a:pPr>
            <a:r>
              <a:rPr lang="en-US" sz="1260" kern="1200">
                <a:solidFill>
                  <a:schemeClr val="tx1"/>
                </a:solidFill>
                <a:latin typeface="+mn-lt"/>
                <a:ea typeface="+mn-ea"/>
                <a:cs typeface="+mn-cs"/>
              </a:rPr>
              <a:t>Gen 1:23</a:t>
            </a:r>
            <a:endParaRPr lang="en-US" sz="1400"/>
          </a:p>
        </p:txBody>
      </p:sp>
      <p:sp>
        <p:nvSpPr>
          <p:cNvPr id="40" name="TextBox 39">
            <a:extLst>
              <a:ext uri="{FF2B5EF4-FFF2-40B4-BE49-F238E27FC236}">
                <a16:creationId xmlns:a16="http://schemas.microsoft.com/office/drawing/2014/main" id="{3DF84BB1-A3D3-5BF5-44E3-19FB49B93ECD}"/>
              </a:ext>
            </a:extLst>
          </p:cNvPr>
          <p:cNvSpPr txBox="1"/>
          <p:nvPr/>
        </p:nvSpPr>
        <p:spPr>
          <a:xfrm>
            <a:off x="9589135" y="3572981"/>
            <a:ext cx="777777" cy="2182136"/>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Gen 1:24</a:t>
            </a:r>
          </a:p>
          <a:p>
            <a:pPr defTabSz="822960">
              <a:spcAft>
                <a:spcPts val="600"/>
              </a:spcAft>
            </a:pPr>
            <a:r>
              <a:rPr lang="en-US" sz="1260" kern="1200">
                <a:solidFill>
                  <a:schemeClr val="tx1"/>
                </a:solidFill>
                <a:latin typeface="+mn-lt"/>
                <a:ea typeface="+mn-ea"/>
                <a:cs typeface="+mn-cs"/>
              </a:rPr>
              <a:t>Gen 1:25</a:t>
            </a:r>
          </a:p>
          <a:p>
            <a:pPr defTabSz="822960">
              <a:spcAft>
                <a:spcPts val="600"/>
              </a:spcAft>
            </a:pPr>
            <a:r>
              <a:rPr lang="en-US" sz="1260" kern="1200">
                <a:solidFill>
                  <a:schemeClr val="tx1"/>
                </a:solidFill>
                <a:latin typeface="+mn-lt"/>
                <a:ea typeface="+mn-ea"/>
                <a:cs typeface="+mn-cs"/>
              </a:rPr>
              <a:t>Gen 1:26</a:t>
            </a:r>
          </a:p>
          <a:p>
            <a:pPr defTabSz="822960">
              <a:spcAft>
                <a:spcPts val="600"/>
              </a:spcAft>
            </a:pPr>
            <a:r>
              <a:rPr lang="en-US" sz="1260" kern="1200">
                <a:solidFill>
                  <a:schemeClr val="tx1"/>
                </a:solidFill>
                <a:latin typeface="+mn-lt"/>
                <a:ea typeface="+mn-ea"/>
                <a:cs typeface="+mn-cs"/>
              </a:rPr>
              <a:t>Gen 1:27</a:t>
            </a:r>
          </a:p>
          <a:p>
            <a:pPr defTabSz="822960">
              <a:spcAft>
                <a:spcPts val="600"/>
              </a:spcAft>
            </a:pPr>
            <a:r>
              <a:rPr lang="en-US" sz="1260" kern="1200">
                <a:solidFill>
                  <a:schemeClr val="tx1"/>
                </a:solidFill>
                <a:latin typeface="+mn-lt"/>
                <a:ea typeface="+mn-ea"/>
                <a:cs typeface="+mn-cs"/>
              </a:rPr>
              <a:t>Gen 1:28</a:t>
            </a:r>
          </a:p>
          <a:p>
            <a:pPr defTabSz="822960">
              <a:spcAft>
                <a:spcPts val="600"/>
              </a:spcAft>
            </a:pPr>
            <a:r>
              <a:rPr lang="en-US" sz="1260" kern="1200">
                <a:solidFill>
                  <a:schemeClr val="tx1"/>
                </a:solidFill>
                <a:latin typeface="+mn-lt"/>
                <a:ea typeface="+mn-ea"/>
                <a:cs typeface="+mn-cs"/>
              </a:rPr>
              <a:t>Gen 1:29</a:t>
            </a:r>
          </a:p>
          <a:p>
            <a:pPr defTabSz="822960">
              <a:spcAft>
                <a:spcPts val="600"/>
              </a:spcAft>
            </a:pPr>
            <a:r>
              <a:rPr lang="en-US" sz="1260" kern="1200">
                <a:solidFill>
                  <a:schemeClr val="tx1"/>
                </a:solidFill>
                <a:latin typeface="+mn-lt"/>
                <a:ea typeface="+mn-ea"/>
                <a:cs typeface="+mn-cs"/>
              </a:rPr>
              <a:t>Gen 1:30</a:t>
            </a:r>
          </a:p>
          <a:p>
            <a:pPr defTabSz="822960">
              <a:spcAft>
                <a:spcPts val="600"/>
              </a:spcAft>
            </a:pPr>
            <a:r>
              <a:rPr lang="en-US" sz="1260" kern="1200">
                <a:solidFill>
                  <a:schemeClr val="tx1"/>
                </a:solidFill>
                <a:latin typeface="+mn-lt"/>
                <a:ea typeface="+mn-ea"/>
                <a:cs typeface="+mn-cs"/>
              </a:rPr>
              <a:t>Gen 1:31</a:t>
            </a:r>
            <a:endParaRPr lang="en-US" sz="1400"/>
          </a:p>
        </p:txBody>
      </p:sp>
      <p:sp>
        <p:nvSpPr>
          <p:cNvPr id="41" name="TextBox 40">
            <a:extLst>
              <a:ext uri="{FF2B5EF4-FFF2-40B4-BE49-F238E27FC236}">
                <a16:creationId xmlns:a16="http://schemas.microsoft.com/office/drawing/2014/main" id="{3ADB8D9F-2A7C-8460-018E-480527E3B276}"/>
              </a:ext>
            </a:extLst>
          </p:cNvPr>
          <p:cNvSpPr txBox="1"/>
          <p:nvPr/>
        </p:nvSpPr>
        <p:spPr>
          <a:xfrm>
            <a:off x="10305595" y="3569626"/>
            <a:ext cx="696024" cy="827919"/>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Gen 2:1</a:t>
            </a:r>
          </a:p>
          <a:p>
            <a:pPr defTabSz="822960">
              <a:spcAft>
                <a:spcPts val="600"/>
              </a:spcAft>
            </a:pPr>
            <a:r>
              <a:rPr lang="en-US" sz="1260" kern="1200">
                <a:solidFill>
                  <a:schemeClr val="tx1"/>
                </a:solidFill>
                <a:latin typeface="+mn-lt"/>
                <a:ea typeface="+mn-ea"/>
                <a:cs typeface="+mn-cs"/>
              </a:rPr>
              <a:t>Gen 2:2</a:t>
            </a:r>
          </a:p>
          <a:p>
            <a:pPr defTabSz="822960">
              <a:spcAft>
                <a:spcPts val="600"/>
              </a:spcAft>
            </a:pPr>
            <a:r>
              <a:rPr lang="en-US" sz="1260" kern="1200">
                <a:solidFill>
                  <a:schemeClr val="tx1"/>
                </a:solidFill>
                <a:latin typeface="+mn-lt"/>
                <a:ea typeface="+mn-ea"/>
                <a:cs typeface="+mn-cs"/>
              </a:rPr>
              <a:t>Gen 2:3</a:t>
            </a:r>
            <a:endParaRPr lang="en-US" sz="1400"/>
          </a:p>
        </p:txBody>
      </p:sp>
    </p:spTree>
    <p:extLst>
      <p:ext uri="{BB962C8B-B14F-4D97-AF65-F5344CB8AC3E}">
        <p14:creationId xmlns:p14="http://schemas.microsoft.com/office/powerpoint/2010/main" val="6840993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BCF65DA-96A9-276E-FE35-AEFB6387391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980F711-F37B-468D-D46C-121A8189966A}"/>
              </a:ext>
            </a:extLst>
          </p:cNvPr>
          <p:cNvSpPr txBox="1"/>
          <p:nvPr/>
        </p:nvSpPr>
        <p:spPr>
          <a:xfrm>
            <a:off x="963589" y="1206500"/>
            <a:ext cx="10606111" cy="553997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chemeClr val="bg1"/>
                </a:solidFill>
                <a:effectLst/>
                <a:uLnTx/>
                <a:uFillTx/>
                <a:latin typeface="Calibri" panose="020F0502020204030204"/>
                <a:ea typeface="+mn-ea"/>
                <a:cs typeface="+mn-cs"/>
              </a:rPr>
              <a:t>Historical Background – </a:t>
            </a:r>
            <a:r>
              <a:rPr lang="en-US" sz="2400" b="1" dirty="0">
                <a:solidFill>
                  <a:schemeClr val="bg1"/>
                </a:solidFill>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chemeClr val="bg1"/>
                </a:solidFill>
                <a:effectLst/>
                <a:uLnTx/>
                <a:uFillTx/>
                <a:latin typeface="Calibri" panose="020F0502020204030204"/>
                <a:ea typeface="+mn-ea"/>
                <a:cs typeface="+mn-cs"/>
              </a:rPr>
              <a:t>Pegan Worship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b="0" i="0" u="none" strike="noStrike" kern="1200" cap="none" spc="0" normalizeH="0" baseline="0" noProof="0" dirty="0">
              <a:ln>
                <a:noFill/>
              </a:ln>
              <a:solidFill>
                <a:schemeClr val="bg1"/>
              </a:solidFill>
              <a:effectLst/>
              <a:uLnTx/>
              <a:uFillTx/>
              <a:latin typeface="Calibri" panose="020F0502020204030204"/>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dirty="0">
                <a:solidFill>
                  <a:schemeClr val="bg1"/>
                </a:solidFill>
                <a:latin typeface="Calibri" panose="020F0502020204030204"/>
              </a:rPr>
              <a:t>Smyrna was richly embellished with temples and splendid buildings, and the perfection and symmetry of those encircling Mount Pagos resulted in the title “the crown of Smyrna.”</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b="0" i="0" u="none" strike="noStrike" kern="1200" cap="none" spc="0" normalizeH="0" baseline="0" noProof="0" dirty="0">
                <a:ln>
                  <a:noFill/>
                </a:ln>
                <a:solidFill>
                  <a:schemeClr val="bg1"/>
                </a:solidFill>
                <a:effectLst/>
                <a:uLnTx/>
                <a:uFillTx/>
                <a:latin typeface="Calibri" panose="020F0502020204030204"/>
              </a:rPr>
              <a:t>At the foot of the mountain stood the temple</a:t>
            </a:r>
            <a:r>
              <a:rPr kumimoji="0" lang="en-US" b="0" i="0" u="none" strike="noStrike" kern="1200" cap="none" spc="0" normalizeH="0" noProof="0" dirty="0">
                <a:ln>
                  <a:noFill/>
                </a:ln>
                <a:solidFill>
                  <a:schemeClr val="bg1"/>
                </a:solidFill>
                <a:effectLst/>
                <a:uLnTx/>
                <a:uFillTx/>
                <a:latin typeface="Calibri" panose="020F0502020204030204"/>
              </a:rPr>
              <a:t> of Zeus, the father of the gods, reputed to be the lord of the sky, rain, clouds, and thunder. Along the Golden Street stood the shrines of Apollo the sun god, Aphrodite the goddess of love and beauty, Aesculapius the god of medicine, and finally, close to the sea, Cybele, a Phrygian nature goddess. At the Agora (the commercial and political center) were statues of Poseidon the sea god, and Demeter the goddess of corn.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baseline="0" dirty="0">
                <a:solidFill>
                  <a:schemeClr val="bg1"/>
                </a:solidFill>
                <a:latin typeface="Calibri" panose="020F0502020204030204"/>
              </a:rPr>
              <a:t>In Smyrna, the priests of the various deities were termed Stephano Hori, in reference to the laurel or golden crowns which they used</a:t>
            </a:r>
            <a:r>
              <a:rPr lang="en-US" dirty="0">
                <a:solidFill>
                  <a:schemeClr val="bg1"/>
                </a:solidFill>
                <a:latin typeface="Calibri" panose="020F0502020204030204"/>
              </a:rPr>
              <a:t> to wear in public processions. They were awarded this honor at the end their year of office. The term “Crown” is Stephanos, but diadem and is alluded to in Revelation 2:10.</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b="0" i="0" u="none" strike="noStrike" kern="1200" cap="none" spc="0" normalizeH="0" baseline="0" noProof="0" dirty="0">
                <a:ln>
                  <a:noFill/>
                </a:ln>
                <a:solidFill>
                  <a:schemeClr val="bg1"/>
                </a:solidFill>
                <a:effectLst/>
                <a:uLnTx/>
                <a:uFillTx/>
                <a:latin typeface="Calibri" panose="020F0502020204030204"/>
              </a:rPr>
              <a:t>The</a:t>
            </a:r>
            <a:r>
              <a:rPr kumimoji="0" lang="en-US" b="0" i="0" u="none" strike="noStrike" kern="1200" cap="none" spc="0" normalizeH="0" noProof="0" dirty="0">
                <a:ln>
                  <a:noFill/>
                </a:ln>
                <a:solidFill>
                  <a:schemeClr val="bg1"/>
                </a:solidFill>
                <a:effectLst/>
                <a:uLnTx/>
                <a:uFillTx/>
                <a:latin typeface="Calibri" panose="020F0502020204030204"/>
              </a:rPr>
              <a:t> tutelary goddess of Smyrna was Cybele (later, the Greek Rhea, the daughter of the sky and the earth and the mother of Zeus, Poseidon and hades). Her worship was wild and unrestrained. She was considered as the giver of wealth. She became recognized in the great cities as the goddess of the settled life and of towns, hence her crown of walled cities. She appears on Smyrnaean coins depicted as enthroned and wearing a crown of battlements and towers. (There is speculation by some scholars that in Daniel 11:38 there is an illusion of this “Goddess of fortresses” or “god of forces.”</a:t>
            </a:r>
            <a:endParaRPr kumimoji="0" lang="en-US" b="0" i="0" u="none" strike="noStrike" kern="1200" cap="none" spc="0" normalizeH="0" baseline="0" noProof="0" dirty="0">
              <a:ln>
                <a:noFill/>
              </a:ln>
              <a:solidFill>
                <a:schemeClr val="bg1"/>
              </a:solidFill>
              <a:effectLst/>
              <a:uLnTx/>
              <a:uFillTx/>
              <a:latin typeface="Calibri" panose="020F0502020204030204"/>
            </a:endParaRPr>
          </a:p>
        </p:txBody>
      </p:sp>
    </p:spTree>
    <p:extLst>
      <p:ext uri="{BB962C8B-B14F-4D97-AF65-F5344CB8AC3E}">
        <p14:creationId xmlns:p14="http://schemas.microsoft.com/office/powerpoint/2010/main" val="236997405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500"/>
                                        <p:tgtEl>
                                          <p:spTgt spid="2">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fade">
                                      <p:cBhvr>
                                        <p:cTn id="10" dur="500"/>
                                        <p:tgtEl>
                                          <p:spTgt spid="2">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Effect transition="in" filter="fade">
                                      <p:cBhvr>
                                        <p:cTn id="13" dur="500"/>
                                        <p:tgtEl>
                                          <p:spTgt spid="2">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
                                            <p:txEl>
                                              <p:pRg st="6" end="6"/>
                                            </p:txEl>
                                          </p:spTgt>
                                        </p:tgtEl>
                                        <p:attrNameLst>
                                          <p:attrName>style.visibility</p:attrName>
                                        </p:attrNameLst>
                                      </p:cBhvr>
                                      <p:to>
                                        <p:strVal val="visible"/>
                                      </p:to>
                                    </p:set>
                                    <p:animEffect transition="in" filter="fade">
                                      <p:cBhvr>
                                        <p:cTn id="16"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BCF65DA-96A9-276E-FE35-AEFB6387391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980F711-F37B-468D-D46C-121A8189966A}"/>
              </a:ext>
            </a:extLst>
          </p:cNvPr>
          <p:cNvSpPr txBox="1"/>
          <p:nvPr/>
        </p:nvSpPr>
        <p:spPr>
          <a:xfrm>
            <a:off x="963589" y="1206500"/>
            <a:ext cx="10606111" cy="36009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chemeClr val="bg1"/>
                </a:solidFill>
                <a:effectLst/>
                <a:uLnTx/>
                <a:uFillTx/>
                <a:latin typeface="Calibri" panose="020F0502020204030204"/>
                <a:ea typeface="+mn-ea"/>
                <a:cs typeface="+mn-cs"/>
              </a:rPr>
              <a:t>Historical Background – </a:t>
            </a:r>
            <a:r>
              <a:rPr lang="en-US" sz="2400" b="1" dirty="0">
                <a:solidFill>
                  <a:schemeClr val="bg1"/>
                </a:solidFill>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chemeClr val="bg1"/>
                </a:solidFill>
                <a:effectLst/>
                <a:uLnTx/>
                <a:uFillTx/>
                <a:latin typeface="Calibri" panose="020F0502020204030204"/>
                <a:ea typeface="+mn-ea"/>
                <a:cs typeface="+mn-cs"/>
              </a:rPr>
              <a:t>Pegan Worship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b="0" i="0" u="none" strike="noStrike" kern="1200" cap="none" spc="0" normalizeH="0" baseline="0" noProof="0" dirty="0">
              <a:ln>
                <a:noFill/>
              </a:ln>
              <a:solidFill>
                <a:schemeClr val="bg1"/>
              </a:solidFill>
              <a:effectLst/>
              <a:uLnTx/>
              <a:uFillTx/>
              <a:latin typeface="Calibri" panose="020F0502020204030204"/>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dirty="0">
                <a:solidFill>
                  <a:schemeClr val="bg1"/>
                </a:solidFill>
                <a:latin typeface="Calibri" panose="020F0502020204030204"/>
              </a:rPr>
              <a:t>In addition to the usual deities, Smyrna readily accepted Caesar worship. In 196 BC, the Smyrnaeans erected a temple to Dae Roma, the goddess of Rome, and they subsequently built one to Tiberius. The worship of the emperor was compulsory. Each year a Roman citizen had to burn a pinch of incense on the altar and to acknowledge publicly that Caesar was supreme lord. In return, he received a formal certificate that he had done so. Originally the action was intended simply as proof of political loyalty, sine the individual was permitted to worship whatever god or goddess he chose since he had offered to Caesar. This was a means of unifying and integrating the many and varied elements in the vast empire of Rome. However, this act of worship presented a vital test for the Christians, and many who refused perished at the stake or by wild beasts in the arena.</a:t>
            </a:r>
            <a:endParaRPr kumimoji="0" lang="en-US" b="0" i="0" u="none" strike="noStrike" kern="1200" cap="none" spc="0" normalizeH="0" baseline="0" noProof="0" dirty="0">
              <a:ln>
                <a:noFill/>
              </a:ln>
              <a:solidFill>
                <a:schemeClr val="bg1"/>
              </a:solidFill>
              <a:effectLst/>
              <a:uLnTx/>
              <a:uFillTx/>
              <a:latin typeface="Calibri" panose="020F0502020204030204"/>
            </a:endParaRPr>
          </a:p>
        </p:txBody>
      </p:sp>
    </p:spTree>
    <p:extLst>
      <p:ext uri="{BB962C8B-B14F-4D97-AF65-F5344CB8AC3E}">
        <p14:creationId xmlns:p14="http://schemas.microsoft.com/office/powerpoint/2010/main" val="125408932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452C14-A8F4-EDDF-9069-B6A12A4A848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F9B2C16-0EC3-6CFE-890D-054717AD8070}"/>
              </a:ext>
            </a:extLst>
          </p:cNvPr>
          <p:cNvSpPr txBox="1"/>
          <p:nvPr/>
        </p:nvSpPr>
        <p:spPr>
          <a:xfrm>
            <a:off x="963589" y="1206500"/>
            <a:ext cx="10606111" cy="498598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2:8 – Title of Christ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lang="en-US" dirty="0">
                <a:latin typeface="Calibri" panose="020F0502020204030204"/>
              </a:rPr>
              <a:t>This letter to a suffering church. That is why Jesus chose an identity of Himself that would be precious to them.</a:t>
            </a:r>
          </a:p>
          <a:p>
            <a:pPr marL="0" marR="0" lvl="0" indent="0" defTabSz="914400" rtl="0" eaLnBrk="1" fontAlgn="auto" latinLnBrk="0" hangingPunct="1">
              <a:lnSpc>
                <a:spcPct val="100000"/>
              </a:lnSpc>
              <a:spcBef>
                <a:spcPts val="0"/>
              </a:spcBef>
              <a:spcAft>
                <a:spcPts val="0"/>
              </a:spcAft>
              <a:buClrTx/>
              <a:buSzTx/>
              <a:buFontTx/>
              <a:buNone/>
              <a:tabLst/>
              <a:defRPr/>
            </a:pPr>
            <a:endParaRPr lang="en-US" dirty="0">
              <a:latin typeface="Calibri" panose="020F0502020204030204"/>
            </a:endParaRPr>
          </a:p>
          <a:p>
            <a:pPr lvl="0" algn="ctr">
              <a:defRPr/>
            </a:pPr>
            <a:r>
              <a:rPr lang="en-US" i="1" dirty="0"/>
              <a:t> Rev 2:8  “And unto the angel of the church in Smyrna write; </a:t>
            </a:r>
            <a:r>
              <a:rPr lang="en-US" i="1" dirty="0">
                <a:latin typeface="Calibri" panose="020F0502020204030204"/>
              </a:rPr>
              <a:t>These things saith the first and the last, which was dead and is alive.”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1" u="none" strike="noStrike" kern="1200" cap="none" spc="0" normalizeH="0" baseline="0" noProof="0" dirty="0">
              <a:ln>
                <a:noFill/>
              </a:ln>
              <a:effectLst/>
              <a:uLnTx/>
              <a:uFillTx/>
              <a:latin typeface="Calibri" panose="020F0502020204030204"/>
            </a:endParaRPr>
          </a:p>
          <a:p>
            <a:pPr lvl="0">
              <a:defRPr/>
            </a:pPr>
            <a:r>
              <a:rPr lang="en-US" dirty="0"/>
              <a:t>I AM ALPHA AND OMEGA…. THE FIRST AND THE LAST</a:t>
            </a:r>
          </a:p>
          <a:p>
            <a:pPr lvl="0">
              <a:defRPr/>
            </a:pPr>
            <a:r>
              <a:rPr lang="en-US" dirty="0"/>
              <a:t>The LORD refers to himself as the First and the Last Seven Times</a:t>
            </a:r>
          </a:p>
          <a:p>
            <a:pPr lvl="0">
              <a:defRPr/>
            </a:pPr>
            <a:r>
              <a:rPr lang="en-US" dirty="0"/>
              <a:t>Isaiah 41:4</a:t>
            </a:r>
          </a:p>
          <a:p>
            <a:pPr lvl="0">
              <a:defRPr/>
            </a:pPr>
            <a:r>
              <a:rPr lang="en-US" dirty="0"/>
              <a:t>Isaiah 44:6</a:t>
            </a:r>
          </a:p>
          <a:p>
            <a:pPr lvl="0">
              <a:defRPr/>
            </a:pPr>
            <a:r>
              <a:rPr lang="en-US" dirty="0"/>
              <a:t>Isaiah 48:12</a:t>
            </a:r>
          </a:p>
          <a:p>
            <a:pPr lvl="0">
              <a:defRPr/>
            </a:pPr>
            <a:r>
              <a:rPr lang="en-US" dirty="0"/>
              <a:t>Revelation 1:11</a:t>
            </a:r>
          </a:p>
          <a:p>
            <a:pPr lvl="0">
              <a:defRPr/>
            </a:pPr>
            <a:r>
              <a:rPr lang="en-US" dirty="0"/>
              <a:t>Revelation 1:17-18 (“was dead and am alive”)</a:t>
            </a:r>
          </a:p>
          <a:p>
            <a:pPr lvl="0">
              <a:defRPr/>
            </a:pPr>
            <a:r>
              <a:rPr lang="en-US" dirty="0"/>
              <a:t>Revelation 2:8 (“was dead and am alive”)</a:t>
            </a:r>
          </a:p>
          <a:p>
            <a:pPr lvl="0">
              <a:defRPr/>
            </a:pPr>
            <a:r>
              <a:rPr lang="en-US" dirty="0"/>
              <a:t>Revelation 22:13</a:t>
            </a:r>
          </a:p>
        </p:txBody>
      </p:sp>
    </p:spTree>
    <p:extLst>
      <p:ext uri="{BB962C8B-B14F-4D97-AF65-F5344CB8AC3E}">
        <p14:creationId xmlns:p14="http://schemas.microsoft.com/office/powerpoint/2010/main" val="2539339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452C14-A8F4-EDDF-9069-B6A12A4A848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F9B2C16-0EC3-6CFE-890D-054717AD8070}"/>
              </a:ext>
            </a:extLst>
          </p:cNvPr>
          <p:cNvSpPr txBox="1"/>
          <p:nvPr/>
        </p:nvSpPr>
        <p:spPr>
          <a:xfrm>
            <a:off x="963589" y="1206500"/>
            <a:ext cx="10606111" cy="498598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a:t>
            </a:r>
            <a:r>
              <a:rPr kumimoji="0" lang="en-US" sz="2400" b="1" i="0" u="none" strike="noStrike" kern="1200" cap="none" spc="0" normalizeH="0" noProof="0" dirty="0">
                <a:ln>
                  <a:noFill/>
                </a:ln>
                <a:effectLst/>
                <a:uLnTx/>
                <a:uFillTx/>
                <a:latin typeface="Calibri" panose="020F0502020204030204"/>
                <a:ea typeface="+mn-ea"/>
                <a:cs typeface="+mn-cs"/>
              </a:rPr>
              <a:t> 2:9 - Commendation</a:t>
            </a:r>
            <a:endParaRPr kumimoji="0" lang="en-US" sz="2400" b="1"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lgn="ctr">
              <a:defRPr/>
            </a:pPr>
            <a:r>
              <a:rPr lang="en-US" i="1" dirty="0"/>
              <a:t> Rev 2:9  “I know thy works, and tribulation, and poverty, (but thou art rich) and I know the blasphemy of them which say they are Jews, and are not, but are the synagogue of Satan.”</a:t>
            </a:r>
            <a:endParaRPr kumimoji="0" lang="en-US" sz="1800" b="0" i="1" u="none" strike="noStrike" kern="1200" cap="none" spc="0" normalizeH="0" baseline="0" noProof="0" dirty="0">
              <a:ln>
                <a:noFill/>
              </a:ln>
              <a:effectLst/>
              <a:uLnTx/>
              <a:uFillTx/>
              <a:latin typeface="Calibri" panose="020F0502020204030204"/>
            </a:endParaRPr>
          </a:p>
          <a:p>
            <a:pPr marL="0" marR="0" lvl="0" indent="0" defTabSz="914400" rtl="0" eaLnBrk="1" fontAlgn="auto" latinLnBrk="0" hangingPunct="1">
              <a:lnSpc>
                <a:spcPct val="100000"/>
              </a:lnSpc>
              <a:spcBef>
                <a:spcPts val="0"/>
              </a:spcBef>
              <a:spcAft>
                <a:spcPts val="0"/>
              </a:spcAft>
              <a:buClrTx/>
              <a:buSzTx/>
              <a:buFontTx/>
              <a:buNone/>
              <a:tabLst/>
              <a:defRPr/>
            </a:pPr>
            <a:endParaRPr lang="en-US" dirty="0">
              <a:latin typeface="Calibri" panose="020F0502020204030204"/>
            </a:endParaRPr>
          </a:p>
          <a:p>
            <a:pPr marL="0" marR="0" lvl="0" indent="0" defTabSz="914400" rtl="0" eaLnBrk="1" fontAlgn="auto" latinLnBrk="0" hangingPunct="1">
              <a:lnSpc>
                <a:spcPct val="100000"/>
              </a:lnSpc>
              <a:spcBef>
                <a:spcPts val="0"/>
              </a:spcBef>
              <a:spcAft>
                <a:spcPts val="0"/>
              </a:spcAft>
              <a:buClrTx/>
              <a:buSzTx/>
              <a:buFontTx/>
              <a:buNone/>
              <a:tabLst/>
              <a:defRPr/>
            </a:pPr>
            <a:r>
              <a:rPr lang="en-US" dirty="0">
                <a:latin typeface="Calibri" panose="020F0502020204030204"/>
              </a:rPr>
              <a:t>Tribulation</a:t>
            </a:r>
          </a:p>
          <a:p>
            <a:pPr marL="285750" marR="0" lvl="0" indent="-285750"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dirty="0">
                <a:latin typeface="Calibri" panose="020F0502020204030204"/>
              </a:rPr>
              <a:t>Tribulation (thlipsis) means persecution, crushing under pressure, a pressing together or pressure. It is a metaphor for oppression affliction, tribulation, distress or straits.</a:t>
            </a:r>
          </a:p>
          <a:p>
            <a:pPr marL="285750" marR="0" lvl="0" indent="-285750"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dirty="0">
                <a:latin typeface="Calibri" panose="020F0502020204030204"/>
              </a:rPr>
              <a:t>It is not the specific “Great Tribulation.” The Bible tells us we all shall have tribulation trouble, persecution (John 16:33; 2 Timothy 3:12; and more)</a:t>
            </a:r>
          </a:p>
          <a:p>
            <a:pPr marL="285750" marR="0" lvl="0" indent="-285750"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dirty="0">
                <a:latin typeface="Calibri" panose="020F0502020204030204"/>
              </a:rPr>
              <a:t>“Poverty but rich” is in contrast with the church at Laodicea, who were rich but poor (Revelation 3:17; 2 Corinthians 8:9).</a:t>
            </a:r>
          </a:p>
          <a:p>
            <a:pPr marL="285750" marR="0" lvl="0" indent="-285750"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dirty="0">
                <a:latin typeface="Calibri" panose="020F0502020204030204"/>
              </a:rPr>
              <a:t>Two words for poverty in the Greek are penia, the state of having nothing superfluous; and ptocheia (here), one who has nothing at all and implies absolute beggary.</a:t>
            </a:r>
          </a:p>
          <a:p>
            <a:pPr marL="285750" marR="0" lvl="0" indent="-285750"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dirty="0">
                <a:latin typeface="Calibri" panose="020F0502020204030204"/>
              </a:rPr>
              <a:t>“I know your suffering” (John 16:33; 2 Timothy 3:12). It could have been relieved by simply a pinch of incense offered to Caesar, but they would not!</a:t>
            </a:r>
          </a:p>
        </p:txBody>
      </p:sp>
    </p:spTree>
    <p:extLst>
      <p:ext uri="{BB962C8B-B14F-4D97-AF65-F5344CB8AC3E}">
        <p14:creationId xmlns:p14="http://schemas.microsoft.com/office/powerpoint/2010/main" val="19963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 calcmode="lin" valueType="num">
                                      <p:cBhvr additive="base">
                                        <p:cTn id="25" dur="500" fill="hold"/>
                                        <p:tgtEl>
                                          <p:spTgt spid="2">
                                            <p:txEl>
                                              <p:pRg st="7" end="7"/>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 calcmode="lin" valueType="num">
                                      <p:cBhvr additive="base">
                                        <p:cTn id="37" dur="500" fill="hold"/>
                                        <p:tgtEl>
                                          <p:spTgt spid="2">
                                            <p:txEl>
                                              <p:pRg st="9" end="9"/>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anim calcmode="lin" valueType="num">
                                      <p:cBhvr additive="base">
                                        <p:cTn id="43" dur="500" fill="hold"/>
                                        <p:tgtEl>
                                          <p:spTgt spid="2">
                                            <p:txEl>
                                              <p:pRg st="10" end="10"/>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452C14-A8F4-EDDF-9069-B6A12A4A848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F9B2C16-0EC3-6CFE-890D-054717AD8070}"/>
              </a:ext>
            </a:extLst>
          </p:cNvPr>
          <p:cNvSpPr txBox="1"/>
          <p:nvPr/>
        </p:nvSpPr>
        <p:spPr>
          <a:xfrm>
            <a:off x="963589" y="1206500"/>
            <a:ext cx="10606111" cy="498598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a:t>
            </a:r>
            <a:r>
              <a:rPr kumimoji="0" lang="en-US" sz="2400" b="1" i="0" u="none" strike="noStrike" kern="1200" cap="none" spc="0" normalizeH="0" noProof="0" dirty="0">
                <a:ln>
                  <a:noFill/>
                </a:ln>
                <a:effectLst/>
                <a:uLnTx/>
                <a:uFillTx/>
                <a:latin typeface="Calibri" panose="020F0502020204030204"/>
                <a:ea typeface="+mn-ea"/>
                <a:cs typeface="+mn-cs"/>
              </a:rPr>
              <a:t> 2:9 - Commendation</a:t>
            </a:r>
            <a:endParaRPr kumimoji="0" lang="en-US" sz="2400" b="1"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lgn="ctr">
              <a:defRPr/>
            </a:pPr>
            <a:r>
              <a:rPr lang="en-US" i="1" dirty="0"/>
              <a:t> Rev 2:9  “I know thy works, and tribulation, and poverty, (but thou art rich) and I know the blasphemy of them which say they are Jews, and are not, but are the synagogue of Satan.”</a:t>
            </a:r>
            <a:endParaRPr kumimoji="0" lang="en-US" sz="1800" b="0" i="1" u="none" strike="noStrike" kern="1200" cap="none" spc="0" normalizeH="0" baseline="0" noProof="0" dirty="0">
              <a:ln>
                <a:noFill/>
              </a:ln>
              <a:effectLst/>
              <a:uLnTx/>
              <a:uFillTx/>
              <a:latin typeface="Calibri" panose="020F0502020204030204"/>
            </a:endParaRPr>
          </a:p>
          <a:p>
            <a:pPr marL="0" marR="0" lvl="0" indent="0" defTabSz="914400" rtl="0" eaLnBrk="1" fontAlgn="auto" latinLnBrk="0" hangingPunct="1">
              <a:lnSpc>
                <a:spcPct val="100000"/>
              </a:lnSpc>
              <a:spcBef>
                <a:spcPts val="0"/>
              </a:spcBef>
              <a:spcAft>
                <a:spcPts val="0"/>
              </a:spcAft>
              <a:buClrTx/>
              <a:buSzTx/>
              <a:buFontTx/>
              <a:buNone/>
              <a:tabLst/>
              <a:defRPr/>
            </a:pPr>
            <a:endParaRPr lang="en-US" dirty="0">
              <a:latin typeface="Calibri" panose="020F0502020204030204"/>
            </a:endParaRPr>
          </a:p>
          <a:p>
            <a:pPr marL="0" marR="0" lvl="0" indent="0" defTabSz="914400" rtl="0" eaLnBrk="1" fontAlgn="auto" latinLnBrk="0" hangingPunct="1">
              <a:lnSpc>
                <a:spcPct val="100000"/>
              </a:lnSpc>
              <a:spcBef>
                <a:spcPts val="0"/>
              </a:spcBef>
              <a:spcAft>
                <a:spcPts val="0"/>
              </a:spcAft>
              <a:buClrTx/>
              <a:buSzTx/>
              <a:buFontTx/>
              <a:buNone/>
              <a:tabLst/>
              <a:defRPr/>
            </a:pPr>
            <a:r>
              <a:rPr lang="en-US" b="1" i="1" dirty="0">
                <a:latin typeface="Calibri" panose="020F0502020204030204"/>
              </a:rPr>
              <a:t>Jews “Who Are Not”</a:t>
            </a:r>
          </a:p>
          <a:p>
            <a:pPr marL="285750" marR="0" lvl="0" indent="-285750"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dirty="0">
                <a:latin typeface="Calibri" panose="020F0502020204030204"/>
              </a:rPr>
              <a:t>Blasphemy: “Synagogue of satan.” John knows about blasphemy of Jews (John 8:44)</a:t>
            </a:r>
          </a:p>
          <a:p>
            <a:pPr marL="285750" marR="0" lvl="0" indent="-285750"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dirty="0">
                <a:latin typeface="Calibri" panose="020F0502020204030204"/>
              </a:rPr>
              <a:t>Legalism: leaven of Galatians</a:t>
            </a:r>
          </a:p>
          <a:p>
            <a:pPr lvl="1">
              <a:defRPr/>
            </a:pPr>
            <a:r>
              <a:rPr lang="en-US" dirty="0">
                <a:latin typeface="Calibri" panose="020F0502020204030204"/>
              </a:rPr>
              <a:t>Demand of Gentile circumcision		Acts 15:1 &amp; 10</a:t>
            </a:r>
          </a:p>
          <a:p>
            <a:pPr lvl="1">
              <a:defRPr/>
            </a:pPr>
            <a:r>
              <a:rPr lang="en-US" dirty="0">
                <a:latin typeface="Calibri" panose="020F0502020204030204"/>
              </a:rPr>
              <a:t>Peter is rebuked by Paul			Galatians 2:11; 3:1-3</a:t>
            </a:r>
          </a:p>
          <a:p>
            <a:pPr lvl="1">
              <a:defRPr/>
            </a:pPr>
            <a:r>
              <a:rPr lang="en-US" dirty="0">
                <a:latin typeface="Calibri" panose="020F0502020204030204"/>
              </a:rPr>
              <a:t>Peter agrees				2 Peter 3:15-16</a:t>
            </a:r>
          </a:p>
          <a:p>
            <a:pPr marL="285750" indent="-285750">
              <a:buFont typeface="Wingdings" panose="05000000000000000000" pitchFamily="2" charset="2"/>
              <a:buChar char="Ø"/>
              <a:defRPr/>
            </a:pPr>
            <a:r>
              <a:rPr lang="en-US" dirty="0">
                <a:latin typeface="Calibri" panose="020F0502020204030204"/>
              </a:rPr>
              <a:t>Early persecution was brought on by the Jews, not the Romans</a:t>
            </a:r>
          </a:p>
          <a:p>
            <a:pPr lvl="1">
              <a:defRPr/>
            </a:pPr>
            <a:r>
              <a:rPr lang="en-US" dirty="0">
                <a:latin typeface="Calibri" panose="020F0502020204030204"/>
              </a:rPr>
              <a:t>In Antioch				Acts 13:50</a:t>
            </a:r>
          </a:p>
          <a:p>
            <a:pPr lvl="1">
              <a:defRPr/>
            </a:pPr>
            <a:r>
              <a:rPr lang="en-US" dirty="0">
                <a:latin typeface="Calibri" panose="020F0502020204030204"/>
              </a:rPr>
              <a:t>In Iconium				Acts 14:2 &amp; 5</a:t>
            </a:r>
          </a:p>
          <a:p>
            <a:pPr lvl="1">
              <a:defRPr/>
            </a:pPr>
            <a:r>
              <a:rPr lang="en-US" dirty="0">
                <a:latin typeface="Calibri" panose="020F0502020204030204"/>
              </a:rPr>
              <a:t>In Lystra				Acts 14:19</a:t>
            </a:r>
          </a:p>
          <a:p>
            <a:pPr lvl="1">
              <a:defRPr/>
            </a:pPr>
            <a:r>
              <a:rPr lang="en-US" dirty="0">
                <a:latin typeface="Calibri" panose="020F0502020204030204"/>
              </a:rPr>
              <a:t>In Thessalonica			Acts 17:5</a:t>
            </a:r>
          </a:p>
        </p:txBody>
      </p:sp>
    </p:spTree>
    <p:extLst>
      <p:ext uri="{BB962C8B-B14F-4D97-AF65-F5344CB8AC3E}">
        <p14:creationId xmlns:p14="http://schemas.microsoft.com/office/powerpoint/2010/main" val="285363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 calcmode="lin" valueType="num">
                                      <p:cBhvr additive="base">
                                        <p:cTn id="25" dur="500" fill="hold"/>
                                        <p:tgtEl>
                                          <p:spTgt spid="2">
                                            <p:txEl>
                                              <p:pRg st="7" end="7"/>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 calcmode="lin" valueType="num">
                                      <p:cBhvr additive="base">
                                        <p:cTn id="37" dur="500" fill="hold"/>
                                        <p:tgtEl>
                                          <p:spTgt spid="2">
                                            <p:txEl>
                                              <p:pRg st="9" end="9"/>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anim calcmode="lin" valueType="num">
                                      <p:cBhvr additive="base">
                                        <p:cTn id="43" dur="500" fill="hold"/>
                                        <p:tgtEl>
                                          <p:spTgt spid="2">
                                            <p:txEl>
                                              <p:pRg st="10" end="10"/>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2">
                                            <p:txEl>
                                              <p:pRg st="11" end="11"/>
                                            </p:txEl>
                                          </p:spTgt>
                                        </p:tgtEl>
                                        <p:attrNameLst>
                                          <p:attrName>style.visibility</p:attrName>
                                        </p:attrNameLst>
                                      </p:cBhvr>
                                      <p:to>
                                        <p:strVal val="visible"/>
                                      </p:to>
                                    </p:set>
                                    <p:anim calcmode="lin" valueType="num">
                                      <p:cBhvr additive="base">
                                        <p:cTn id="49" dur="500" fill="hold"/>
                                        <p:tgtEl>
                                          <p:spTgt spid="2">
                                            <p:txEl>
                                              <p:pRg st="11" end="11"/>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nodeType="clickEffect">
                                  <p:stCondLst>
                                    <p:cond delay="0"/>
                                  </p:stCondLst>
                                  <p:childTnLst>
                                    <p:set>
                                      <p:cBhvr>
                                        <p:cTn id="54" dur="1" fill="hold">
                                          <p:stCondLst>
                                            <p:cond delay="0"/>
                                          </p:stCondLst>
                                        </p:cTn>
                                        <p:tgtEl>
                                          <p:spTgt spid="2">
                                            <p:txEl>
                                              <p:pRg st="12" end="12"/>
                                            </p:txEl>
                                          </p:spTgt>
                                        </p:tgtEl>
                                        <p:attrNameLst>
                                          <p:attrName>style.visibility</p:attrName>
                                        </p:attrNameLst>
                                      </p:cBhvr>
                                      <p:to>
                                        <p:strVal val="visible"/>
                                      </p:to>
                                    </p:set>
                                    <p:anim calcmode="lin" valueType="num">
                                      <p:cBhvr additive="base">
                                        <p:cTn id="55" dur="500" fill="hold"/>
                                        <p:tgtEl>
                                          <p:spTgt spid="2">
                                            <p:txEl>
                                              <p:pRg st="12" end="12"/>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2">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2">
                                            <p:txEl>
                                              <p:pRg st="13" end="13"/>
                                            </p:txEl>
                                          </p:spTgt>
                                        </p:tgtEl>
                                        <p:attrNameLst>
                                          <p:attrName>style.visibility</p:attrName>
                                        </p:attrNameLst>
                                      </p:cBhvr>
                                      <p:to>
                                        <p:strVal val="visible"/>
                                      </p:to>
                                    </p:set>
                                    <p:anim calcmode="lin" valueType="num">
                                      <p:cBhvr additive="base">
                                        <p:cTn id="61" dur="500" fill="hold"/>
                                        <p:tgtEl>
                                          <p:spTgt spid="2">
                                            <p:txEl>
                                              <p:pRg st="13" end="13"/>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2">
                                            <p:txEl>
                                              <p:pRg st="13" end="13"/>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nodeType="clickEffect">
                                  <p:stCondLst>
                                    <p:cond delay="0"/>
                                  </p:stCondLst>
                                  <p:childTnLst>
                                    <p:set>
                                      <p:cBhvr>
                                        <p:cTn id="66" dur="1" fill="hold">
                                          <p:stCondLst>
                                            <p:cond delay="0"/>
                                          </p:stCondLst>
                                        </p:cTn>
                                        <p:tgtEl>
                                          <p:spTgt spid="2">
                                            <p:txEl>
                                              <p:pRg st="14" end="14"/>
                                            </p:txEl>
                                          </p:spTgt>
                                        </p:tgtEl>
                                        <p:attrNameLst>
                                          <p:attrName>style.visibility</p:attrName>
                                        </p:attrNameLst>
                                      </p:cBhvr>
                                      <p:to>
                                        <p:strVal val="visible"/>
                                      </p:to>
                                    </p:set>
                                    <p:anim calcmode="lin" valueType="num">
                                      <p:cBhvr additive="base">
                                        <p:cTn id="67" dur="500" fill="hold"/>
                                        <p:tgtEl>
                                          <p:spTgt spid="2">
                                            <p:txEl>
                                              <p:pRg st="14" end="14"/>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2">
                                            <p:txEl>
                                              <p:pRg st="14" end="14"/>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nodeType="clickEffect">
                                  <p:stCondLst>
                                    <p:cond delay="0"/>
                                  </p:stCondLst>
                                  <p:childTnLst>
                                    <p:set>
                                      <p:cBhvr>
                                        <p:cTn id="72" dur="1" fill="hold">
                                          <p:stCondLst>
                                            <p:cond delay="0"/>
                                          </p:stCondLst>
                                        </p:cTn>
                                        <p:tgtEl>
                                          <p:spTgt spid="2">
                                            <p:txEl>
                                              <p:pRg st="15" end="15"/>
                                            </p:txEl>
                                          </p:spTgt>
                                        </p:tgtEl>
                                        <p:attrNameLst>
                                          <p:attrName>style.visibility</p:attrName>
                                        </p:attrNameLst>
                                      </p:cBhvr>
                                      <p:to>
                                        <p:strVal val="visible"/>
                                      </p:to>
                                    </p:set>
                                    <p:anim calcmode="lin" valueType="num">
                                      <p:cBhvr additive="base">
                                        <p:cTn id="73" dur="500" fill="hold"/>
                                        <p:tgtEl>
                                          <p:spTgt spid="2">
                                            <p:txEl>
                                              <p:pRg st="15" end="15"/>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2">
                                            <p:txEl>
                                              <p:pRg st="15" end="1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452C14-A8F4-EDDF-9069-B6A12A4A848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F9B2C16-0EC3-6CFE-890D-054717AD8070}"/>
              </a:ext>
            </a:extLst>
          </p:cNvPr>
          <p:cNvSpPr txBox="1"/>
          <p:nvPr/>
        </p:nvSpPr>
        <p:spPr>
          <a:xfrm>
            <a:off x="963589" y="1206500"/>
            <a:ext cx="10606111" cy="33239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a:t>
            </a:r>
            <a:r>
              <a:rPr kumimoji="0" lang="en-US" sz="2400" b="1" i="0" u="none" strike="noStrike" kern="1200" cap="none" spc="0" normalizeH="0" noProof="0" dirty="0">
                <a:ln>
                  <a:noFill/>
                </a:ln>
                <a:effectLst/>
                <a:uLnTx/>
                <a:uFillTx/>
                <a:latin typeface="Calibri" panose="020F0502020204030204"/>
                <a:ea typeface="+mn-ea"/>
                <a:cs typeface="+mn-cs"/>
              </a:rPr>
              <a:t> 2:9 - Commendation</a:t>
            </a:r>
            <a:endParaRPr kumimoji="0" lang="en-US" sz="2400" b="1"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Polycarp, Bishop of Smyrna</a:t>
            </a:r>
          </a:p>
          <a:p>
            <a:pPr lvl="0">
              <a:defRPr/>
            </a:pPr>
            <a:endParaRPr lang="en-US" dirty="0">
              <a:latin typeface="Calibri" panose="020F0502020204030204"/>
            </a:endParaRPr>
          </a:p>
          <a:p>
            <a:pPr lvl="0">
              <a:defRPr/>
            </a:pPr>
            <a:r>
              <a:rPr lang="en-US" dirty="0">
                <a:latin typeface="Calibri" panose="020F0502020204030204"/>
              </a:rPr>
              <a:t>The apostle John trained Polycarp and its believes that he appointed Polycarp as the Bishop of Smyrna. John is writing this letter to the church of Smyrna in about AD 95.</a:t>
            </a:r>
          </a:p>
          <a:p>
            <a:pPr lvl="0">
              <a:defRPr/>
            </a:pPr>
            <a:endParaRPr lang="en-US" dirty="0">
              <a:latin typeface="Calibri" panose="020F0502020204030204"/>
            </a:endParaRPr>
          </a:p>
          <a:p>
            <a:pPr lvl="0">
              <a:defRPr/>
            </a:pPr>
            <a:r>
              <a:rPr lang="en-US" dirty="0">
                <a:latin typeface="Calibri" panose="020F0502020204030204"/>
              </a:rPr>
              <a:t>In about AD166, the bishop of Smyrna, Polycarp, refused to recent. “Eighty and six years have I served Him, and He never did me wrong. How can I now speak evil of my King who has saved me?” The old man was burned at the stake on the sabbath day, an object of Jewish barred and Roman persecution.</a:t>
            </a:r>
          </a:p>
        </p:txBody>
      </p:sp>
    </p:spTree>
    <p:extLst>
      <p:ext uri="{BB962C8B-B14F-4D97-AF65-F5344CB8AC3E}">
        <p14:creationId xmlns:p14="http://schemas.microsoft.com/office/powerpoint/2010/main" val="1406608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452C14-A8F4-EDDF-9069-B6A12A4A848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F9B2C16-0EC3-6CFE-890D-054717AD8070}"/>
              </a:ext>
            </a:extLst>
          </p:cNvPr>
          <p:cNvSpPr txBox="1"/>
          <p:nvPr/>
        </p:nvSpPr>
        <p:spPr>
          <a:xfrm>
            <a:off x="963589" y="1206500"/>
            <a:ext cx="10606111"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a:t>
            </a:r>
            <a:r>
              <a:rPr kumimoji="0" lang="en-US" sz="2400" b="1" i="0" u="none" strike="noStrike" kern="1200" cap="none" spc="0" normalizeH="0" noProof="0" dirty="0">
                <a:ln>
                  <a:noFill/>
                </a:ln>
                <a:effectLst/>
                <a:uLnTx/>
                <a:uFillTx/>
                <a:latin typeface="Calibri" panose="020F0502020204030204"/>
                <a:ea typeface="+mn-ea"/>
                <a:cs typeface="+mn-cs"/>
              </a:rPr>
              <a:t> 2:9 - Commendation</a:t>
            </a:r>
            <a:endParaRPr kumimoji="0" lang="en-US" sz="2400" b="1"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“Tares” Sown in the Early Church </a:t>
            </a:r>
          </a:p>
          <a:p>
            <a:pPr lvl="0">
              <a:defRPr/>
            </a:pPr>
            <a:endParaRPr lang="en-US" dirty="0">
              <a:latin typeface="Calibri" panose="020F0502020204030204"/>
            </a:endParaRPr>
          </a:p>
          <a:p>
            <a:pPr marL="285750" lvl="0" indent="-285750">
              <a:buFont typeface="Wingdings" panose="05000000000000000000" pitchFamily="2" charset="2"/>
              <a:buChar char="Ø"/>
              <a:defRPr/>
            </a:pPr>
            <a:r>
              <a:rPr lang="en-US" dirty="0">
                <a:latin typeface="Calibri" panose="020F0502020204030204"/>
              </a:rPr>
              <a:t>Legalism: denial of Christ’s completed work.</a:t>
            </a:r>
          </a:p>
          <a:p>
            <a:pPr marL="285750" lvl="0" indent="-285750">
              <a:buFont typeface="Wingdings" panose="05000000000000000000" pitchFamily="2" charset="2"/>
              <a:buChar char="Ø"/>
              <a:defRPr/>
            </a:pPr>
            <a:r>
              <a:rPr lang="en-US" dirty="0">
                <a:latin typeface="Calibri" panose="020F0502020204030204"/>
              </a:rPr>
              <a:t>Gnosticism: denial of Christ’s humanity.</a:t>
            </a:r>
          </a:p>
          <a:p>
            <a:pPr marL="285750" lvl="0" indent="-285750">
              <a:buFont typeface="Wingdings" panose="05000000000000000000" pitchFamily="2" charset="2"/>
              <a:buChar char="Ø"/>
              <a:defRPr/>
            </a:pPr>
            <a:r>
              <a:rPr lang="en-US" dirty="0">
                <a:latin typeface="Calibri" panose="020F0502020204030204"/>
              </a:rPr>
              <a:t>Caesar worship: denial of Christ’s Lordship</a:t>
            </a:r>
          </a:p>
          <a:p>
            <a:pPr marL="285750" lvl="0" indent="-285750">
              <a:buFont typeface="Wingdings" panose="05000000000000000000" pitchFamily="2" charset="2"/>
              <a:buChar char="Ø"/>
              <a:defRPr/>
            </a:pPr>
            <a:endParaRPr lang="en-US" dirty="0">
              <a:latin typeface="Calibri" panose="020F0502020204030204"/>
            </a:endParaRPr>
          </a:p>
          <a:p>
            <a:pPr lvl="0">
              <a:defRPr/>
            </a:pPr>
            <a:r>
              <a:rPr lang="en-US" dirty="0">
                <a:latin typeface="Calibri" panose="020F0502020204030204"/>
              </a:rPr>
              <a:t>These three tares or false doctrines were the primary adverse early thrusts against the early church.</a:t>
            </a:r>
          </a:p>
        </p:txBody>
      </p:sp>
    </p:spTree>
    <p:extLst>
      <p:ext uri="{BB962C8B-B14F-4D97-AF65-F5344CB8AC3E}">
        <p14:creationId xmlns:p14="http://schemas.microsoft.com/office/powerpoint/2010/main" val="430458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 calcmode="lin" valueType="num">
                                      <p:cBhvr additive="base">
                                        <p:cTn id="25" dur="500" fill="hold"/>
                                        <p:tgtEl>
                                          <p:spTgt spid="2">
                                            <p:txEl>
                                              <p:pRg st="7" end="7"/>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06500"/>
            <a:ext cx="10606111" cy="276998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2:10 - Exhortation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effectLst/>
                <a:uLnTx/>
                <a:uFillTx/>
                <a:latin typeface="Calibri" panose="020F0502020204030204"/>
              </a:rPr>
              <a:t>Rev 2:10  Fear none of those things which thou shalt suffer: behold, the devil shall cast some of you into prison, that ye may be tried; and ye shall have tribulation ten days: be thou faithful unto death, and I will give thee a crown of life.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i="1" dirty="0">
              <a:latin typeface="Calibri" panose="020F0502020204030204"/>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1800" b="0" u="none" strike="noStrike" kern="1200" cap="none" spc="0" normalizeH="0" baseline="0" noProof="0" dirty="0">
                <a:ln>
                  <a:noFill/>
                </a:ln>
                <a:effectLst/>
                <a:uLnTx/>
                <a:uFillTx/>
                <a:latin typeface="Calibri" panose="020F0502020204030204"/>
              </a:rPr>
              <a:t>Note that in the exhortation (rev 2:10) there is no “Criticism” in this letter. The Lord has no word of complaint. They were satisfying His heart (2 Corinthians</a:t>
            </a:r>
            <a:r>
              <a:rPr kumimoji="0" lang="en-US" sz="1800" b="0" u="none" strike="noStrike" kern="1200" cap="none" spc="0" normalizeH="0" noProof="0" dirty="0">
                <a:ln>
                  <a:noFill/>
                </a:ln>
                <a:effectLst/>
                <a:uLnTx/>
                <a:uFillTx/>
                <a:latin typeface="Calibri" panose="020F0502020204030204"/>
              </a:rPr>
              <a:t> 8:9).</a:t>
            </a:r>
            <a:endParaRPr kumimoji="0" lang="en-US" sz="1800" b="0" u="none" strike="noStrike" kern="1200" cap="none" spc="0" normalizeH="0" baseline="0" noProof="0" dirty="0">
              <a:ln>
                <a:noFill/>
              </a:ln>
              <a:effectLst/>
              <a:uLnTx/>
              <a:uFillTx/>
              <a:latin typeface="Calibri" panose="020F0502020204030204"/>
            </a:endParaRPr>
          </a:p>
        </p:txBody>
      </p:sp>
    </p:spTree>
    <p:extLst>
      <p:ext uri="{BB962C8B-B14F-4D97-AF65-F5344CB8AC3E}">
        <p14:creationId xmlns:p14="http://schemas.microsoft.com/office/powerpoint/2010/main" val="1807152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4085C1-F14B-4C08-8F46-648DA97D59D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4874A00-F5C8-2FCC-BFFE-75697AF5BDFC}"/>
              </a:ext>
            </a:extLst>
          </p:cNvPr>
          <p:cNvSpPr txBox="1"/>
          <p:nvPr/>
        </p:nvSpPr>
        <p:spPr>
          <a:xfrm>
            <a:off x="950710" y="1206500"/>
            <a:ext cx="10606111" cy="470898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“Ten Days”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b="1" dirty="0">
              <a:latin typeface="Calibri" panose="020F0502020204030204"/>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en-US" i="0" u="none" strike="noStrike" kern="1200" cap="none" spc="0" normalizeH="0" baseline="0" noProof="0" dirty="0">
                <a:ln>
                  <a:noFill/>
                </a:ln>
                <a:effectLst/>
                <a:uLnTx/>
                <a:uFillTx/>
                <a:latin typeface="Calibri" panose="020F0502020204030204"/>
                <a:ea typeface="+mn-ea"/>
                <a:cs typeface="+mn-cs"/>
              </a:rPr>
              <a:t>It has been suggested that the persecution of the early church happened in ten distinct periods:</a:t>
            </a:r>
          </a:p>
          <a:p>
            <a:pPr marL="0" marR="0" lvl="0" indent="0" defTabSz="914400" rtl="0" eaLnBrk="1" fontAlgn="auto" latinLnBrk="0" hangingPunct="1">
              <a:lnSpc>
                <a:spcPct val="100000"/>
              </a:lnSpc>
              <a:spcBef>
                <a:spcPts val="0"/>
              </a:spcBef>
              <a:spcAft>
                <a:spcPts val="0"/>
              </a:spcAft>
              <a:buClrTx/>
              <a:buSzTx/>
              <a:buFontTx/>
              <a:buNone/>
              <a:tabLst/>
              <a:defRPr/>
            </a:pPr>
            <a:endParaRPr lang="en-US" dirty="0">
              <a:latin typeface="Calibri" panose="020F0502020204030204"/>
            </a:endParaRPr>
          </a:p>
          <a:p>
            <a:pPr marL="342900" marR="0" lvl="0" indent="-342900" defTabSz="914400" rtl="0" eaLnBrk="1" fontAlgn="auto" latinLnBrk="0" hangingPunct="1">
              <a:lnSpc>
                <a:spcPct val="100000"/>
              </a:lnSpc>
              <a:spcBef>
                <a:spcPts val="0"/>
              </a:spcBef>
              <a:spcAft>
                <a:spcPts val="0"/>
              </a:spcAft>
              <a:buClrTx/>
              <a:buSzTx/>
              <a:buFontTx/>
              <a:buAutoNum type="arabicPeriod"/>
              <a:tabLst/>
              <a:defRPr/>
            </a:pPr>
            <a:r>
              <a:rPr kumimoji="0" lang="en-US" i="0" u="none" strike="noStrike" kern="1200" cap="none" spc="0" normalizeH="0" baseline="0" noProof="0" dirty="0">
                <a:ln>
                  <a:noFill/>
                </a:ln>
                <a:effectLst/>
                <a:uLnTx/>
                <a:uFillTx/>
                <a:latin typeface="Calibri" panose="020F0502020204030204"/>
                <a:ea typeface="+mn-ea"/>
                <a:cs typeface="+mn-cs"/>
              </a:rPr>
              <a:t>Nero A.D. 34-68; beheaded Paul, crucified Peter upside down.</a:t>
            </a:r>
          </a:p>
          <a:p>
            <a:pPr marL="342900" marR="0" lvl="0" indent="-342900" defTabSz="914400" rtl="0" eaLnBrk="1" fontAlgn="auto" latinLnBrk="0" hangingPunct="1">
              <a:lnSpc>
                <a:spcPct val="100000"/>
              </a:lnSpc>
              <a:spcBef>
                <a:spcPts val="0"/>
              </a:spcBef>
              <a:spcAft>
                <a:spcPts val="0"/>
              </a:spcAft>
              <a:buClrTx/>
              <a:buSzTx/>
              <a:buFontTx/>
              <a:buAutoNum type="arabicPeriod"/>
              <a:tabLst/>
              <a:defRPr/>
            </a:pPr>
            <a:r>
              <a:rPr lang="en-US" dirty="0">
                <a:latin typeface="Calibri" panose="020F0502020204030204"/>
              </a:rPr>
              <a:t>Domitian A.D. 93-96; who exiled John to Patmos, where he wrote this letter.</a:t>
            </a:r>
          </a:p>
          <a:p>
            <a:pPr marL="342900" marR="0" lvl="0" indent="-342900" defTabSz="914400" rtl="0" eaLnBrk="1" fontAlgn="auto" latinLnBrk="0" hangingPunct="1">
              <a:lnSpc>
                <a:spcPct val="100000"/>
              </a:lnSpc>
              <a:spcBef>
                <a:spcPts val="0"/>
              </a:spcBef>
              <a:spcAft>
                <a:spcPts val="0"/>
              </a:spcAft>
              <a:buClrTx/>
              <a:buSzTx/>
              <a:buFontTx/>
              <a:buAutoNum type="arabicPeriod"/>
              <a:tabLst/>
              <a:defRPr/>
            </a:pPr>
            <a:r>
              <a:rPr kumimoji="0" lang="en-US" i="0" u="none" strike="noStrike" kern="1200" cap="none" spc="0" normalizeH="0" baseline="0" noProof="0" dirty="0">
                <a:ln>
                  <a:noFill/>
                </a:ln>
                <a:effectLst/>
                <a:uLnTx/>
                <a:uFillTx/>
                <a:latin typeface="Calibri" panose="020F0502020204030204"/>
                <a:ea typeface="+mn-ea"/>
                <a:cs typeface="+mn-cs"/>
              </a:rPr>
              <a:t>Trajan A.D. 104-117; Ignacious was burned at the stake.</a:t>
            </a:r>
          </a:p>
          <a:p>
            <a:pPr marL="342900" marR="0" lvl="0" indent="-342900" defTabSz="914400" rtl="0" eaLnBrk="1" fontAlgn="auto" latinLnBrk="0" hangingPunct="1">
              <a:lnSpc>
                <a:spcPct val="100000"/>
              </a:lnSpc>
              <a:spcBef>
                <a:spcPts val="0"/>
              </a:spcBef>
              <a:spcAft>
                <a:spcPts val="0"/>
              </a:spcAft>
              <a:buClrTx/>
              <a:buSzTx/>
              <a:buFontTx/>
              <a:buAutoNum type="arabicPeriod"/>
              <a:tabLst/>
              <a:defRPr/>
            </a:pPr>
            <a:r>
              <a:rPr lang="en-US" dirty="0">
                <a:latin typeface="Calibri" panose="020F0502020204030204"/>
              </a:rPr>
              <a:t>Marcus Aurelius A.D. 161-180; Polycarp was martyred on the Sabbath and burned at the stake.</a:t>
            </a:r>
          </a:p>
          <a:p>
            <a:pPr marL="342900" marR="0" lvl="0" indent="-342900" defTabSz="914400" rtl="0" eaLnBrk="1" fontAlgn="auto" latinLnBrk="0" hangingPunct="1">
              <a:lnSpc>
                <a:spcPct val="100000"/>
              </a:lnSpc>
              <a:spcBef>
                <a:spcPts val="0"/>
              </a:spcBef>
              <a:spcAft>
                <a:spcPts val="0"/>
              </a:spcAft>
              <a:buClrTx/>
              <a:buSzTx/>
              <a:buFontTx/>
              <a:buAutoNum type="arabicPeriod"/>
              <a:tabLst/>
              <a:defRPr/>
            </a:pPr>
            <a:r>
              <a:rPr kumimoji="0" lang="en-US" i="0" u="none" strike="noStrike" kern="1200" cap="none" spc="0" normalizeH="0" baseline="0" noProof="0" dirty="0">
                <a:ln>
                  <a:noFill/>
                </a:ln>
                <a:effectLst/>
                <a:uLnTx/>
                <a:uFillTx/>
                <a:latin typeface="Calibri" panose="020F0502020204030204"/>
                <a:ea typeface="+mn-ea"/>
                <a:cs typeface="+mn-cs"/>
              </a:rPr>
              <a:t>Septimus Severus A.D. 200-211.</a:t>
            </a:r>
          </a:p>
          <a:p>
            <a:pPr marL="342900" marR="0" lvl="0" indent="-342900" defTabSz="914400" rtl="0" eaLnBrk="1" fontAlgn="auto" latinLnBrk="0" hangingPunct="1">
              <a:lnSpc>
                <a:spcPct val="100000"/>
              </a:lnSpc>
              <a:spcBef>
                <a:spcPts val="0"/>
              </a:spcBef>
              <a:spcAft>
                <a:spcPts val="0"/>
              </a:spcAft>
              <a:buClrTx/>
              <a:buSzTx/>
              <a:buFontTx/>
              <a:buAutoNum type="arabicPeriod"/>
              <a:tabLst/>
              <a:defRPr/>
            </a:pPr>
            <a:r>
              <a:rPr lang="en-US" dirty="0">
                <a:latin typeface="Calibri" panose="020F0502020204030204"/>
              </a:rPr>
              <a:t>Maximus A.D. 235-237.</a:t>
            </a:r>
          </a:p>
          <a:p>
            <a:pPr marL="342900" marR="0" lvl="0" indent="-342900" defTabSz="914400" rtl="0" eaLnBrk="1" fontAlgn="auto" latinLnBrk="0" hangingPunct="1">
              <a:lnSpc>
                <a:spcPct val="100000"/>
              </a:lnSpc>
              <a:spcBef>
                <a:spcPts val="0"/>
              </a:spcBef>
              <a:spcAft>
                <a:spcPts val="0"/>
              </a:spcAft>
              <a:buClrTx/>
              <a:buSzTx/>
              <a:buFontTx/>
              <a:buAutoNum type="arabicPeriod"/>
              <a:tabLst/>
              <a:defRPr/>
            </a:pPr>
            <a:r>
              <a:rPr kumimoji="0" lang="en-US" i="0" u="none" strike="noStrike" kern="1200" cap="none" spc="0" normalizeH="0" baseline="0" noProof="0" dirty="0">
                <a:ln>
                  <a:noFill/>
                </a:ln>
                <a:effectLst/>
                <a:uLnTx/>
                <a:uFillTx/>
                <a:latin typeface="Calibri" panose="020F0502020204030204"/>
                <a:ea typeface="+mn-ea"/>
                <a:cs typeface="+mn-cs"/>
              </a:rPr>
              <a:t>Dectus </a:t>
            </a:r>
            <a:r>
              <a:rPr lang="en-US" dirty="0">
                <a:latin typeface="Calibri" panose="020F0502020204030204"/>
              </a:rPr>
              <a:t>A.D. 249-251.</a:t>
            </a:r>
          </a:p>
          <a:p>
            <a:pPr marL="342900" marR="0" lvl="0" indent="-342900" defTabSz="914400" rtl="0" eaLnBrk="1" fontAlgn="auto" latinLnBrk="0" hangingPunct="1">
              <a:lnSpc>
                <a:spcPct val="100000"/>
              </a:lnSpc>
              <a:spcBef>
                <a:spcPts val="0"/>
              </a:spcBef>
              <a:spcAft>
                <a:spcPts val="0"/>
              </a:spcAft>
              <a:buClrTx/>
              <a:buSzTx/>
              <a:buFontTx/>
              <a:buAutoNum type="arabicPeriod"/>
              <a:tabLst/>
              <a:defRPr/>
            </a:pPr>
            <a:r>
              <a:rPr kumimoji="0" lang="en-US" i="0" u="none" strike="noStrike" kern="1200" cap="none" spc="0" normalizeH="0" baseline="0" noProof="0" dirty="0">
                <a:ln>
                  <a:noFill/>
                </a:ln>
                <a:effectLst/>
                <a:uLnTx/>
                <a:uFillTx/>
                <a:latin typeface="Calibri" panose="020F0502020204030204"/>
                <a:ea typeface="+mn-ea"/>
                <a:cs typeface="+mn-cs"/>
              </a:rPr>
              <a:t>Velarian A.D. 257-260.</a:t>
            </a:r>
          </a:p>
          <a:p>
            <a:pPr marL="342900" marR="0" lvl="0" indent="-342900" defTabSz="914400" rtl="0" eaLnBrk="1" fontAlgn="auto" latinLnBrk="0" hangingPunct="1">
              <a:lnSpc>
                <a:spcPct val="100000"/>
              </a:lnSpc>
              <a:spcBef>
                <a:spcPts val="0"/>
              </a:spcBef>
              <a:spcAft>
                <a:spcPts val="0"/>
              </a:spcAft>
              <a:buClrTx/>
              <a:buSzTx/>
              <a:buFontTx/>
              <a:buAutoNum type="arabicPeriod"/>
              <a:tabLst/>
              <a:defRPr/>
            </a:pPr>
            <a:r>
              <a:rPr lang="en-US" dirty="0">
                <a:latin typeface="Calibri" panose="020F0502020204030204"/>
              </a:rPr>
              <a:t>Aurelian A.D. 270-275.</a:t>
            </a:r>
          </a:p>
          <a:p>
            <a:pPr marL="342900" marR="0" lvl="0" indent="-342900" defTabSz="914400" rtl="0" eaLnBrk="1" fontAlgn="auto" latinLnBrk="0" hangingPunct="1">
              <a:lnSpc>
                <a:spcPct val="100000"/>
              </a:lnSpc>
              <a:spcBef>
                <a:spcPts val="0"/>
              </a:spcBef>
              <a:spcAft>
                <a:spcPts val="0"/>
              </a:spcAft>
              <a:buClrTx/>
              <a:buSzTx/>
              <a:buFontTx/>
              <a:buAutoNum type="arabicPeriod"/>
              <a:tabLst/>
              <a:defRPr/>
            </a:pPr>
            <a:r>
              <a:rPr kumimoji="0" lang="en-US" i="0" u="none" strike="noStrike" kern="1200" cap="none" spc="0" normalizeH="0" baseline="0" noProof="0" dirty="0">
                <a:ln>
                  <a:noFill/>
                </a:ln>
                <a:effectLst/>
                <a:uLnTx/>
                <a:uFillTx/>
                <a:latin typeface="Calibri" panose="020F0502020204030204"/>
                <a:ea typeface="+mn-ea"/>
                <a:cs typeface="+mn-cs"/>
              </a:rPr>
              <a:t>Diocletian A.D. 303-313; the worst of the entire bunch. </a:t>
            </a:r>
          </a:p>
          <a:p>
            <a:pPr marL="342900" marR="0" lvl="0" indent="-342900" defTabSz="914400" rtl="0" eaLnBrk="1" fontAlgn="auto" latinLnBrk="0" hangingPunct="1">
              <a:lnSpc>
                <a:spcPct val="100000"/>
              </a:lnSpc>
              <a:spcBef>
                <a:spcPts val="0"/>
              </a:spcBef>
              <a:spcAft>
                <a:spcPts val="0"/>
              </a:spcAft>
              <a:buClrTx/>
              <a:buSzTx/>
              <a:buFontTx/>
              <a:buAutoNum type="arabicPeriod"/>
              <a:tabLst/>
              <a:defRPr/>
            </a:pPr>
            <a:endParaRPr lang="en-US" dirty="0">
              <a:latin typeface="Calibri" panose="020F0502020204030204"/>
            </a:endParaRPr>
          </a:p>
          <a:p>
            <a:pPr marR="0" lvl="0" defTabSz="914400" rtl="0" eaLnBrk="1" fontAlgn="auto" latinLnBrk="0" hangingPunct="1">
              <a:lnSpc>
                <a:spcPct val="100000"/>
              </a:lnSpc>
              <a:spcBef>
                <a:spcPts val="0"/>
              </a:spcBef>
              <a:spcAft>
                <a:spcPts val="0"/>
              </a:spcAft>
              <a:buClrTx/>
              <a:buSzTx/>
              <a:tabLst/>
              <a:defRPr/>
            </a:pPr>
            <a:r>
              <a:rPr kumimoji="0" lang="en-US" i="0" u="none" strike="noStrike" kern="1200" cap="none" spc="0" normalizeH="0" baseline="0" noProof="0" dirty="0">
                <a:ln>
                  <a:noFill/>
                </a:ln>
                <a:effectLst/>
                <a:uLnTx/>
                <a:uFillTx/>
                <a:latin typeface="Calibri" panose="020F0502020204030204"/>
                <a:ea typeface="+mn-ea"/>
                <a:cs typeface="+mn-cs"/>
              </a:rPr>
              <a:t>10 Total</a:t>
            </a:r>
            <a:r>
              <a:rPr kumimoji="0" lang="en-US" i="0" u="none" strike="noStrike" kern="1200" cap="none" spc="0" normalizeH="0" noProof="0" dirty="0">
                <a:ln>
                  <a:noFill/>
                </a:ln>
                <a:effectLst/>
                <a:uLnTx/>
                <a:uFillTx/>
                <a:latin typeface="Calibri" panose="020F0502020204030204"/>
                <a:ea typeface="+mn-ea"/>
                <a:cs typeface="+mn-cs"/>
              </a:rPr>
              <a:t> periods representing 250 years.</a:t>
            </a:r>
            <a:endParaRPr kumimoji="0" lang="en-US" i="0" u="none" strike="noStrike" kern="1200" cap="none" spc="0" normalizeH="0" baseline="0" noProof="0" dirty="0">
              <a:ln>
                <a:noFill/>
              </a:ln>
              <a:effectLst/>
              <a:uLnTx/>
              <a:uFillTx/>
              <a:latin typeface="Calibri" panose="020F0502020204030204"/>
              <a:ea typeface="+mn-ea"/>
              <a:cs typeface="+mn-cs"/>
            </a:endParaRPr>
          </a:p>
        </p:txBody>
      </p:sp>
    </p:spTree>
    <p:extLst>
      <p:ext uri="{BB962C8B-B14F-4D97-AF65-F5344CB8AC3E}">
        <p14:creationId xmlns:p14="http://schemas.microsoft.com/office/powerpoint/2010/main" val="228841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 presetClass="entr" presetSubtype="0" fill="hold" nodeType="after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2">
                                            <p:txEl>
                                              <p:pRg st="5" end="5"/>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2">
                                            <p:txEl>
                                              <p:pRg st="6" end="6"/>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2">
                                            <p:txEl>
                                              <p:pRg st="7" end="7"/>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2">
                                            <p:txEl>
                                              <p:pRg st="8" end="8"/>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2">
                                            <p:txEl>
                                              <p:pRg st="10" end="10"/>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2">
                                            <p:txEl>
                                              <p:pRg st="11" end="11"/>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2">
                                            <p:txEl>
                                              <p:pRg st="12" end="12"/>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2">
                                            <p:txEl>
                                              <p:pRg st="13" end="13"/>
                                            </p:txEl>
                                          </p:spTgt>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365EDD-E2E4-B765-C301-9FA7F2A9FD8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61BEF95-0490-0AF8-F05A-C9C35CC73BC2}"/>
              </a:ext>
            </a:extLst>
          </p:cNvPr>
          <p:cNvSpPr txBox="1"/>
          <p:nvPr/>
        </p:nvSpPr>
        <p:spPr>
          <a:xfrm>
            <a:off x="963589" y="1206500"/>
            <a:ext cx="10606111" cy="36009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Roman Persecution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Calibri" panose="020F0502020204030204"/>
              </a:rPr>
              <a:t>Famine and pestilence falls on Rome. There were disasters brought back from the Parthian wars that devasted much of Rome and inundation from the Tiber overflowing put much of the grain storehouses under water. All of this led to famine and persecution at various times, and they blamed the illegal underground religious movement called Christians. There disasters were brought on by this new religion, so Christianity became a crime.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effectLst/>
                <a:uLnTx/>
                <a:uFillTx/>
                <a:latin typeface="Calibri" panose="020F0502020204030204"/>
                <a:ea typeface="+mn-ea"/>
                <a:cs typeface="+mn-cs"/>
              </a:rPr>
              <a:t>Five million believers died for Christ during this period according to Fox’s Book</a:t>
            </a:r>
            <a:r>
              <a:rPr kumimoji="0" lang="en-US" sz="1800" b="0" i="0" u="none" strike="noStrike" kern="1200" cap="none" spc="0" normalizeH="0" noProof="0" dirty="0">
                <a:ln>
                  <a:noFill/>
                </a:ln>
                <a:effectLst/>
                <a:uLnTx/>
                <a:uFillTx/>
                <a:latin typeface="Calibri" panose="020F0502020204030204"/>
                <a:ea typeface="+mn-ea"/>
                <a:cs typeface="+mn-cs"/>
              </a:rPr>
              <a:t> of Martyrs. The twentieth century murdered more Christians than all the other centuries put together! Joseph Stalin, himself, murdered somewhere between 30-40 million of his own people, and Adolf Hitler killed millions. </a:t>
            </a:r>
            <a:endParaRPr kumimoji="0" lang="en-US" sz="1800" b="0" i="0" u="none" strike="noStrike" kern="1200" cap="none" spc="0" normalizeH="0" baseline="0" noProof="0" dirty="0">
              <a:ln>
                <a:noFill/>
              </a:ln>
              <a:effectLst/>
              <a:uLnTx/>
              <a:uFillTx/>
              <a:latin typeface="Calibri" panose="020F0502020204030204"/>
              <a:ea typeface="+mn-ea"/>
              <a:cs typeface="+mn-cs"/>
            </a:endParaRPr>
          </a:p>
        </p:txBody>
      </p:sp>
    </p:spTree>
    <p:extLst>
      <p:ext uri="{BB962C8B-B14F-4D97-AF65-F5344CB8AC3E}">
        <p14:creationId xmlns:p14="http://schemas.microsoft.com/office/powerpoint/2010/main" val="3287171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25372DC-7733-5400-E1B1-B7182DE7072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1513C60-75D3-E5FA-4D75-FD7D9499646A}"/>
              </a:ext>
            </a:extLst>
          </p:cNvPr>
          <p:cNvSpPr txBox="1"/>
          <p:nvPr/>
        </p:nvSpPr>
        <p:spPr>
          <a:xfrm>
            <a:off x="1782028" y="2180668"/>
            <a:ext cx="9766505" cy="480131"/>
          </a:xfrm>
          <a:prstGeom prst="rect">
            <a:avLst/>
          </a:prstGeom>
          <a:noFill/>
        </p:spPr>
        <p:txBody>
          <a:bodyPr wrap="square" rtlCol="0">
            <a:spAutoFit/>
          </a:bodyPr>
          <a:lstStyle/>
          <a:p>
            <a:pPr defTabSz="822960">
              <a:spcAft>
                <a:spcPts val="600"/>
              </a:spcAft>
              <a:defRPr/>
            </a:pPr>
            <a:r>
              <a:rPr lang="en-US" sz="2520" kern="1200">
                <a:solidFill>
                  <a:prstClr val="white"/>
                </a:solidFill>
                <a:latin typeface="Calibri" panose="020F0502020204030204"/>
                <a:ea typeface="+mn-ea"/>
                <a:cs typeface="+mn-cs"/>
              </a:rPr>
              <a:t>CREATION (GENESIS) – REDEMPTION (REVELATION) TIMEFRAME</a:t>
            </a:r>
            <a:endParaRPr kumimoji="0" lang="en-US" sz="2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2243038C-2B66-58D3-0049-92A73ADDD8D4}"/>
              </a:ext>
            </a:extLst>
          </p:cNvPr>
          <p:cNvSpPr txBox="1"/>
          <p:nvPr/>
        </p:nvSpPr>
        <p:spPr>
          <a:xfrm>
            <a:off x="1691366" y="3100072"/>
            <a:ext cx="899733" cy="341632"/>
          </a:xfrm>
          <a:prstGeom prst="rect">
            <a:avLst/>
          </a:prstGeom>
          <a:noFill/>
        </p:spPr>
        <p:txBody>
          <a:bodyPr wrap="none" rtlCol="0">
            <a:spAutoFit/>
          </a:bodyPr>
          <a:lstStyle/>
          <a:p>
            <a:pPr defTabSz="822960">
              <a:spcAft>
                <a:spcPts val="600"/>
              </a:spcAft>
            </a:pPr>
            <a:r>
              <a:rPr lang="en-US" sz="1620" kern="1200">
                <a:solidFill>
                  <a:schemeClr val="tx1"/>
                </a:solidFill>
                <a:latin typeface="+mn-lt"/>
                <a:ea typeface="+mn-ea"/>
                <a:cs typeface="+mn-cs"/>
              </a:rPr>
              <a:t>Creation</a:t>
            </a:r>
            <a:endParaRPr lang="en-US"/>
          </a:p>
        </p:txBody>
      </p:sp>
      <p:cxnSp>
        <p:nvCxnSpPr>
          <p:cNvPr id="5" name="Straight Connector 4">
            <a:extLst>
              <a:ext uri="{FF2B5EF4-FFF2-40B4-BE49-F238E27FC236}">
                <a16:creationId xmlns:a16="http://schemas.microsoft.com/office/drawing/2014/main" id="{C74EC185-A98D-0590-6F83-A913F1863E73}"/>
              </a:ext>
            </a:extLst>
          </p:cNvPr>
          <p:cNvCxnSpPr>
            <a:cxnSpLocks/>
          </p:cNvCxnSpPr>
          <p:nvPr/>
        </p:nvCxnSpPr>
        <p:spPr>
          <a:xfrm>
            <a:off x="2704720" y="3434954"/>
            <a:ext cx="7821245" cy="857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D38D987E-32EA-E0F2-5175-CB67072CD50C}"/>
              </a:ext>
            </a:extLst>
          </p:cNvPr>
          <p:cNvCxnSpPr/>
          <p:nvPr/>
        </p:nvCxnSpPr>
        <p:spPr>
          <a:xfrm>
            <a:off x="2704720" y="3100072"/>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FB2BD5E-7CC0-2B7A-D7FF-69314B9D0533}"/>
              </a:ext>
            </a:extLst>
          </p:cNvPr>
          <p:cNvCxnSpPr/>
          <p:nvPr/>
        </p:nvCxnSpPr>
        <p:spPr>
          <a:xfrm>
            <a:off x="3841822" y="3100072"/>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4231004-7615-7177-5A3D-D41BB91BC9F2}"/>
              </a:ext>
            </a:extLst>
          </p:cNvPr>
          <p:cNvCxnSpPr/>
          <p:nvPr/>
        </p:nvCxnSpPr>
        <p:spPr>
          <a:xfrm>
            <a:off x="10525964" y="3168603"/>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4194F72-0F24-E0B5-8F50-FFE2574C12C8}"/>
              </a:ext>
            </a:extLst>
          </p:cNvPr>
          <p:cNvCxnSpPr/>
          <p:nvPr/>
        </p:nvCxnSpPr>
        <p:spPr>
          <a:xfrm>
            <a:off x="5042342" y="3097045"/>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7D90F09-3A80-625F-8F03-0E9DFBDB9E88}"/>
              </a:ext>
            </a:extLst>
          </p:cNvPr>
          <p:cNvCxnSpPr/>
          <p:nvPr/>
        </p:nvCxnSpPr>
        <p:spPr>
          <a:xfrm>
            <a:off x="6170850" y="3108561"/>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0B688B6-3CD2-9471-C191-55A3D4DD70DD}"/>
              </a:ext>
            </a:extLst>
          </p:cNvPr>
          <p:cNvCxnSpPr/>
          <p:nvPr/>
        </p:nvCxnSpPr>
        <p:spPr>
          <a:xfrm>
            <a:off x="7345419" y="3127502"/>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C5124332-350F-734D-DD43-56BE8AEA0382}"/>
              </a:ext>
            </a:extLst>
          </p:cNvPr>
          <p:cNvCxnSpPr/>
          <p:nvPr/>
        </p:nvCxnSpPr>
        <p:spPr>
          <a:xfrm>
            <a:off x="8381803" y="3127502"/>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BEB42C71-2EE5-22DA-EEDE-335CD4E00881}"/>
              </a:ext>
            </a:extLst>
          </p:cNvPr>
          <p:cNvCxnSpPr/>
          <p:nvPr/>
        </p:nvCxnSpPr>
        <p:spPr>
          <a:xfrm>
            <a:off x="9533341" y="3131902"/>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948A0CBC-33DA-A7A9-CB9F-98B824AA707C}"/>
              </a:ext>
            </a:extLst>
          </p:cNvPr>
          <p:cNvSpPr txBox="1"/>
          <p:nvPr/>
        </p:nvSpPr>
        <p:spPr>
          <a:xfrm>
            <a:off x="3045210" y="3084158"/>
            <a:ext cx="668196" cy="341632"/>
          </a:xfrm>
          <a:prstGeom prst="rect">
            <a:avLst/>
          </a:prstGeom>
          <a:noFill/>
        </p:spPr>
        <p:txBody>
          <a:bodyPr wrap="none" rtlCol="0">
            <a:spAutoFit/>
          </a:bodyPr>
          <a:lstStyle/>
          <a:p>
            <a:pPr defTabSz="822960">
              <a:spcAft>
                <a:spcPts val="600"/>
              </a:spcAft>
            </a:pPr>
            <a:r>
              <a:rPr lang="en-US" sz="1620" kern="1200">
                <a:solidFill>
                  <a:schemeClr val="tx1"/>
                </a:solidFill>
                <a:latin typeface="+mn-lt"/>
                <a:ea typeface="+mn-ea"/>
                <a:cs typeface="+mn-cs"/>
              </a:rPr>
              <a:t>DAY 1</a:t>
            </a:r>
            <a:endParaRPr lang="en-US"/>
          </a:p>
        </p:txBody>
      </p:sp>
      <p:sp>
        <p:nvSpPr>
          <p:cNvPr id="28" name="TextBox 27">
            <a:extLst>
              <a:ext uri="{FF2B5EF4-FFF2-40B4-BE49-F238E27FC236}">
                <a16:creationId xmlns:a16="http://schemas.microsoft.com/office/drawing/2014/main" id="{ACDF26F0-20F1-290B-CFA3-CA2BE0BFF261}"/>
              </a:ext>
            </a:extLst>
          </p:cNvPr>
          <p:cNvSpPr txBox="1"/>
          <p:nvPr/>
        </p:nvSpPr>
        <p:spPr>
          <a:xfrm>
            <a:off x="4172162" y="3098247"/>
            <a:ext cx="680140" cy="341632"/>
          </a:xfrm>
          <a:prstGeom prst="rect">
            <a:avLst/>
          </a:prstGeom>
          <a:noFill/>
        </p:spPr>
        <p:txBody>
          <a:bodyPr wrap="square">
            <a:spAutoFit/>
          </a:bodyPr>
          <a:lstStyle/>
          <a:p>
            <a:pPr defTabSz="822960">
              <a:spcAft>
                <a:spcPts val="600"/>
              </a:spcAft>
            </a:pPr>
            <a:r>
              <a:rPr lang="en-US" sz="1620" kern="1200">
                <a:solidFill>
                  <a:schemeClr val="tx1"/>
                </a:solidFill>
                <a:latin typeface="+mn-lt"/>
                <a:ea typeface="+mn-ea"/>
                <a:cs typeface="+mn-cs"/>
              </a:rPr>
              <a:t>DAY 2</a:t>
            </a:r>
            <a:endParaRPr lang="en-US"/>
          </a:p>
        </p:txBody>
      </p:sp>
      <p:sp>
        <p:nvSpPr>
          <p:cNvPr id="29" name="TextBox 28">
            <a:extLst>
              <a:ext uri="{FF2B5EF4-FFF2-40B4-BE49-F238E27FC236}">
                <a16:creationId xmlns:a16="http://schemas.microsoft.com/office/drawing/2014/main" id="{B89D4FDC-FEA8-5914-D92F-B66DA5DFAE45}"/>
              </a:ext>
            </a:extLst>
          </p:cNvPr>
          <p:cNvSpPr txBox="1"/>
          <p:nvPr/>
        </p:nvSpPr>
        <p:spPr>
          <a:xfrm>
            <a:off x="5306788" y="3097045"/>
            <a:ext cx="680140" cy="341632"/>
          </a:xfrm>
          <a:prstGeom prst="rect">
            <a:avLst/>
          </a:prstGeom>
          <a:noFill/>
        </p:spPr>
        <p:txBody>
          <a:bodyPr wrap="square">
            <a:spAutoFit/>
          </a:bodyPr>
          <a:lstStyle/>
          <a:p>
            <a:pPr defTabSz="822960">
              <a:spcAft>
                <a:spcPts val="600"/>
              </a:spcAft>
            </a:pPr>
            <a:r>
              <a:rPr lang="en-US" sz="1620" kern="1200">
                <a:solidFill>
                  <a:schemeClr val="tx1"/>
                </a:solidFill>
                <a:latin typeface="+mn-lt"/>
                <a:ea typeface="+mn-ea"/>
                <a:cs typeface="+mn-cs"/>
              </a:rPr>
              <a:t>DAY 3</a:t>
            </a:r>
            <a:endParaRPr lang="en-US"/>
          </a:p>
        </p:txBody>
      </p:sp>
      <p:sp>
        <p:nvSpPr>
          <p:cNvPr id="30" name="TextBox 29">
            <a:extLst>
              <a:ext uri="{FF2B5EF4-FFF2-40B4-BE49-F238E27FC236}">
                <a16:creationId xmlns:a16="http://schemas.microsoft.com/office/drawing/2014/main" id="{0F6464A2-7EA5-C0E6-C0F9-8B2747D9A794}"/>
              </a:ext>
            </a:extLst>
          </p:cNvPr>
          <p:cNvSpPr txBox="1"/>
          <p:nvPr/>
        </p:nvSpPr>
        <p:spPr>
          <a:xfrm>
            <a:off x="6481074" y="3075216"/>
            <a:ext cx="680140" cy="341632"/>
          </a:xfrm>
          <a:prstGeom prst="rect">
            <a:avLst/>
          </a:prstGeom>
          <a:noFill/>
        </p:spPr>
        <p:txBody>
          <a:bodyPr wrap="square">
            <a:spAutoFit/>
          </a:bodyPr>
          <a:lstStyle/>
          <a:p>
            <a:pPr defTabSz="822960">
              <a:spcAft>
                <a:spcPts val="600"/>
              </a:spcAft>
            </a:pPr>
            <a:r>
              <a:rPr lang="en-US" sz="1620" kern="1200">
                <a:solidFill>
                  <a:schemeClr val="tx1"/>
                </a:solidFill>
                <a:latin typeface="+mn-lt"/>
                <a:ea typeface="+mn-ea"/>
                <a:cs typeface="+mn-cs"/>
              </a:rPr>
              <a:t>DAY 4</a:t>
            </a:r>
            <a:endParaRPr lang="en-US"/>
          </a:p>
        </p:txBody>
      </p:sp>
      <p:sp>
        <p:nvSpPr>
          <p:cNvPr id="31" name="TextBox 30">
            <a:extLst>
              <a:ext uri="{FF2B5EF4-FFF2-40B4-BE49-F238E27FC236}">
                <a16:creationId xmlns:a16="http://schemas.microsoft.com/office/drawing/2014/main" id="{38F6EE17-6118-0677-9619-485FE7A5266C}"/>
              </a:ext>
            </a:extLst>
          </p:cNvPr>
          <p:cNvSpPr txBox="1"/>
          <p:nvPr/>
        </p:nvSpPr>
        <p:spPr>
          <a:xfrm>
            <a:off x="7575767" y="3098247"/>
            <a:ext cx="680140" cy="341632"/>
          </a:xfrm>
          <a:prstGeom prst="rect">
            <a:avLst/>
          </a:prstGeom>
          <a:noFill/>
        </p:spPr>
        <p:txBody>
          <a:bodyPr wrap="square">
            <a:spAutoFit/>
          </a:bodyPr>
          <a:lstStyle/>
          <a:p>
            <a:pPr defTabSz="822960">
              <a:spcAft>
                <a:spcPts val="600"/>
              </a:spcAft>
            </a:pPr>
            <a:r>
              <a:rPr lang="en-US" sz="1620" kern="1200">
                <a:solidFill>
                  <a:schemeClr val="tx1"/>
                </a:solidFill>
                <a:latin typeface="+mn-lt"/>
                <a:ea typeface="+mn-ea"/>
                <a:cs typeface="+mn-cs"/>
              </a:rPr>
              <a:t>DAY 5</a:t>
            </a:r>
            <a:endParaRPr lang="en-US"/>
          </a:p>
        </p:txBody>
      </p:sp>
      <p:sp>
        <p:nvSpPr>
          <p:cNvPr id="32" name="TextBox 31">
            <a:extLst>
              <a:ext uri="{FF2B5EF4-FFF2-40B4-BE49-F238E27FC236}">
                <a16:creationId xmlns:a16="http://schemas.microsoft.com/office/drawing/2014/main" id="{7D8D94E3-8534-3DE8-AA93-0340C6238DBF}"/>
              </a:ext>
            </a:extLst>
          </p:cNvPr>
          <p:cNvSpPr txBox="1"/>
          <p:nvPr/>
        </p:nvSpPr>
        <p:spPr>
          <a:xfrm>
            <a:off x="8687729" y="3086731"/>
            <a:ext cx="680140" cy="341632"/>
          </a:xfrm>
          <a:prstGeom prst="rect">
            <a:avLst/>
          </a:prstGeom>
          <a:noFill/>
        </p:spPr>
        <p:txBody>
          <a:bodyPr wrap="square">
            <a:spAutoFit/>
          </a:bodyPr>
          <a:lstStyle/>
          <a:p>
            <a:pPr defTabSz="822960">
              <a:spcAft>
                <a:spcPts val="600"/>
              </a:spcAft>
            </a:pPr>
            <a:r>
              <a:rPr lang="en-US" sz="1620" kern="1200">
                <a:solidFill>
                  <a:schemeClr val="tx1"/>
                </a:solidFill>
                <a:latin typeface="+mn-lt"/>
                <a:ea typeface="+mn-ea"/>
                <a:cs typeface="+mn-cs"/>
              </a:rPr>
              <a:t>DAY 6</a:t>
            </a:r>
            <a:endParaRPr lang="en-US"/>
          </a:p>
        </p:txBody>
      </p:sp>
      <p:sp>
        <p:nvSpPr>
          <p:cNvPr id="33" name="TextBox 32">
            <a:extLst>
              <a:ext uri="{FF2B5EF4-FFF2-40B4-BE49-F238E27FC236}">
                <a16:creationId xmlns:a16="http://schemas.microsoft.com/office/drawing/2014/main" id="{02D91D99-8740-DBEC-B9F0-9483DB753D5F}"/>
              </a:ext>
            </a:extLst>
          </p:cNvPr>
          <p:cNvSpPr txBox="1"/>
          <p:nvPr/>
        </p:nvSpPr>
        <p:spPr>
          <a:xfrm>
            <a:off x="9735995" y="3084158"/>
            <a:ext cx="680140" cy="341632"/>
          </a:xfrm>
          <a:prstGeom prst="rect">
            <a:avLst/>
          </a:prstGeom>
          <a:noFill/>
        </p:spPr>
        <p:txBody>
          <a:bodyPr wrap="square">
            <a:spAutoFit/>
          </a:bodyPr>
          <a:lstStyle/>
          <a:p>
            <a:pPr defTabSz="822960">
              <a:spcAft>
                <a:spcPts val="600"/>
              </a:spcAft>
            </a:pPr>
            <a:r>
              <a:rPr lang="en-US" sz="1620" kern="1200">
                <a:solidFill>
                  <a:schemeClr val="tx1"/>
                </a:solidFill>
                <a:latin typeface="+mn-lt"/>
                <a:ea typeface="+mn-ea"/>
                <a:cs typeface="+mn-cs"/>
              </a:rPr>
              <a:t>DAY 7</a:t>
            </a:r>
            <a:endParaRPr lang="en-US"/>
          </a:p>
        </p:txBody>
      </p:sp>
      <p:sp>
        <p:nvSpPr>
          <p:cNvPr id="35" name="TextBox 34">
            <a:extLst>
              <a:ext uri="{FF2B5EF4-FFF2-40B4-BE49-F238E27FC236}">
                <a16:creationId xmlns:a16="http://schemas.microsoft.com/office/drawing/2014/main" id="{E4A1928A-CC14-F79B-4371-0AC6BBDB2753}"/>
              </a:ext>
            </a:extLst>
          </p:cNvPr>
          <p:cNvSpPr txBox="1"/>
          <p:nvPr/>
        </p:nvSpPr>
        <p:spPr>
          <a:xfrm>
            <a:off x="3016606" y="3447568"/>
            <a:ext cx="696024" cy="827919"/>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Gen 1:3</a:t>
            </a:r>
          </a:p>
          <a:p>
            <a:pPr defTabSz="822960">
              <a:spcAft>
                <a:spcPts val="600"/>
              </a:spcAft>
            </a:pPr>
            <a:r>
              <a:rPr lang="en-US" sz="1260" kern="1200">
                <a:solidFill>
                  <a:schemeClr val="tx1"/>
                </a:solidFill>
                <a:latin typeface="+mn-lt"/>
                <a:ea typeface="+mn-ea"/>
                <a:cs typeface="+mn-cs"/>
              </a:rPr>
              <a:t>Gen 1:4</a:t>
            </a:r>
          </a:p>
          <a:p>
            <a:pPr defTabSz="822960">
              <a:spcAft>
                <a:spcPts val="600"/>
              </a:spcAft>
            </a:pPr>
            <a:r>
              <a:rPr lang="en-US" sz="1260" kern="1200">
                <a:solidFill>
                  <a:schemeClr val="tx1"/>
                </a:solidFill>
                <a:latin typeface="+mn-lt"/>
                <a:ea typeface="+mn-ea"/>
                <a:cs typeface="+mn-cs"/>
              </a:rPr>
              <a:t>Gen 1:5</a:t>
            </a:r>
            <a:endParaRPr lang="en-US" sz="1400"/>
          </a:p>
        </p:txBody>
      </p:sp>
      <p:sp>
        <p:nvSpPr>
          <p:cNvPr id="36" name="TextBox 35">
            <a:extLst>
              <a:ext uri="{FF2B5EF4-FFF2-40B4-BE49-F238E27FC236}">
                <a16:creationId xmlns:a16="http://schemas.microsoft.com/office/drawing/2014/main" id="{AB211C91-EC8C-AB55-8D7B-9174EDAFFD2F}"/>
              </a:ext>
            </a:extLst>
          </p:cNvPr>
          <p:cNvSpPr txBox="1"/>
          <p:nvPr/>
        </p:nvSpPr>
        <p:spPr>
          <a:xfrm>
            <a:off x="4168876" y="3475726"/>
            <a:ext cx="696024" cy="827919"/>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Gen 1:6</a:t>
            </a:r>
          </a:p>
          <a:p>
            <a:pPr defTabSz="822960">
              <a:spcAft>
                <a:spcPts val="600"/>
              </a:spcAft>
            </a:pPr>
            <a:r>
              <a:rPr lang="en-US" sz="1260" kern="1200">
                <a:solidFill>
                  <a:schemeClr val="tx1"/>
                </a:solidFill>
                <a:latin typeface="+mn-lt"/>
                <a:ea typeface="+mn-ea"/>
                <a:cs typeface="+mn-cs"/>
              </a:rPr>
              <a:t>Gen 1:7</a:t>
            </a:r>
          </a:p>
          <a:p>
            <a:pPr defTabSz="822960">
              <a:spcAft>
                <a:spcPts val="600"/>
              </a:spcAft>
            </a:pPr>
            <a:r>
              <a:rPr lang="en-US" sz="1260" kern="1200">
                <a:solidFill>
                  <a:schemeClr val="tx1"/>
                </a:solidFill>
                <a:latin typeface="+mn-lt"/>
                <a:ea typeface="+mn-ea"/>
                <a:cs typeface="+mn-cs"/>
              </a:rPr>
              <a:t>Gen 1:8</a:t>
            </a:r>
            <a:endParaRPr lang="en-US" sz="1400"/>
          </a:p>
        </p:txBody>
      </p:sp>
      <p:sp>
        <p:nvSpPr>
          <p:cNvPr id="37" name="TextBox 36">
            <a:extLst>
              <a:ext uri="{FF2B5EF4-FFF2-40B4-BE49-F238E27FC236}">
                <a16:creationId xmlns:a16="http://schemas.microsoft.com/office/drawing/2014/main" id="{922CF6AB-D3F2-E145-5B29-6B5EBE165613}"/>
              </a:ext>
            </a:extLst>
          </p:cNvPr>
          <p:cNvSpPr txBox="1"/>
          <p:nvPr/>
        </p:nvSpPr>
        <p:spPr>
          <a:xfrm>
            <a:off x="5263720" y="3455268"/>
            <a:ext cx="777777" cy="1369606"/>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Gen 1:9</a:t>
            </a:r>
          </a:p>
          <a:p>
            <a:pPr defTabSz="822960">
              <a:spcAft>
                <a:spcPts val="600"/>
              </a:spcAft>
            </a:pPr>
            <a:r>
              <a:rPr lang="en-US" sz="1260" kern="1200">
                <a:solidFill>
                  <a:schemeClr val="tx1"/>
                </a:solidFill>
                <a:latin typeface="+mn-lt"/>
                <a:ea typeface="+mn-ea"/>
                <a:cs typeface="+mn-cs"/>
              </a:rPr>
              <a:t>Gen 1:10</a:t>
            </a:r>
          </a:p>
          <a:p>
            <a:pPr defTabSz="822960">
              <a:spcAft>
                <a:spcPts val="600"/>
              </a:spcAft>
            </a:pPr>
            <a:r>
              <a:rPr lang="en-US" sz="1260" kern="1200">
                <a:solidFill>
                  <a:schemeClr val="tx1"/>
                </a:solidFill>
                <a:latin typeface="+mn-lt"/>
                <a:ea typeface="+mn-ea"/>
                <a:cs typeface="+mn-cs"/>
              </a:rPr>
              <a:t>Gen 1:11</a:t>
            </a:r>
          </a:p>
          <a:p>
            <a:pPr defTabSz="822960">
              <a:spcAft>
                <a:spcPts val="600"/>
              </a:spcAft>
            </a:pPr>
            <a:r>
              <a:rPr lang="en-US" sz="1260" kern="1200">
                <a:solidFill>
                  <a:schemeClr val="tx1"/>
                </a:solidFill>
                <a:latin typeface="+mn-lt"/>
                <a:ea typeface="+mn-ea"/>
                <a:cs typeface="+mn-cs"/>
              </a:rPr>
              <a:t>Gen 1:12</a:t>
            </a:r>
          </a:p>
          <a:p>
            <a:pPr defTabSz="822960">
              <a:spcAft>
                <a:spcPts val="600"/>
              </a:spcAft>
            </a:pPr>
            <a:r>
              <a:rPr lang="en-US" sz="1260" kern="1200">
                <a:solidFill>
                  <a:schemeClr val="tx1"/>
                </a:solidFill>
                <a:latin typeface="+mn-lt"/>
                <a:ea typeface="+mn-ea"/>
                <a:cs typeface="+mn-cs"/>
              </a:rPr>
              <a:t>Gen 1:13</a:t>
            </a:r>
            <a:endParaRPr lang="en-US" sz="1400"/>
          </a:p>
        </p:txBody>
      </p:sp>
      <p:sp>
        <p:nvSpPr>
          <p:cNvPr id="38" name="TextBox 37">
            <a:extLst>
              <a:ext uri="{FF2B5EF4-FFF2-40B4-BE49-F238E27FC236}">
                <a16:creationId xmlns:a16="http://schemas.microsoft.com/office/drawing/2014/main" id="{29CA4CD2-F5D1-9C43-A16E-3B56CF2AA860}"/>
              </a:ext>
            </a:extLst>
          </p:cNvPr>
          <p:cNvSpPr txBox="1"/>
          <p:nvPr/>
        </p:nvSpPr>
        <p:spPr>
          <a:xfrm>
            <a:off x="6438006" y="3489428"/>
            <a:ext cx="777777" cy="1640449"/>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Gen 1:14</a:t>
            </a:r>
          </a:p>
          <a:p>
            <a:pPr defTabSz="822960">
              <a:spcAft>
                <a:spcPts val="600"/>
              </a:spcAft>
            </a:pPr>
            <a:r>
              <a:rPr lang="en-US" sz="1260" kern="1200">
                <a:solidFill>
                  <a:schemeClr val="tx1"/>
                </a:solidFill>
                <a:latin typeface="+mn-lt"/>
                <a:ea typeface="+mn-ea"/>
                <a:cs typeface="+mn-cs"/>
              </a:rPr>
              <a:t>Gen 1:15</a:t>
            </a:r>
          </a:p>
          <a:p>
            <a:pPr defTabSz="822960">
              <a:spcAft>
                <a:spcPts val="600"/>
              </a:spcAft>
            </a:pPr>
            <a:r>
              <a:rPr lang="en-US" sz="1260" kern="1200">
                <a:solidFill>
                  <a:schemeClr val="tx1"/>
                </a:solidFill>
                <a:latin typeface="+mn-lt"/>
                <a:ea typeface="+mn-ea"/>
                <a:cs typeface="+mn-cs"/>
              </a:rPr>
              <a:t>Gen 1:16</a:t>
            </a:r>
          </a:p>
          <a:p>
            <a:pPr defTabSz="822960">
              <a:spcAft>
                <a:spcPts val="600"/>
              </a:spcAft>
            </a:pPr>
            <a:r>
              <a:rPr lang="en-US" sz="1260" kern="1200">
                <a:solidFill>
                  <a:schemeClr val="tx1"/>
                </a:solidFill>
                <a:latin typeface="+mn-lt"/>
                <a:ea typeface="+mn-ea"/>
                <a:cs typeface="+mn-cs"/>
              </a:rPr>
              <a:t>Gen 1:17</a:t>
            </a:r>
          </a:p>
          <a:p>
            <a:pPr defTabSz="822960">
              <a:spcAft>
                <a:spcPts val="600"/>
              </a:spcAft>
            </a:pPr>
            <a:r>
              <a:rPr lang="en-US" sz="1260" kern="1200">
                <a:solidFill>
                  <a:schemeClr val="tx1"/>
                </a:solidFill>
                <a:latin typeface="+mn-lt"/>
                <a:ea typeface="+mn-ea"/>
                <a:cs typeface="+mn-cs"/>
              </a:rPr>
              <a:t>Gen 1:18</a:t>
            </a:r>
          </a:p>
          <a:p>
            <a:pPr defTabSz="822960">
              <a:spcAft>
                <a:spcPts val="600"/>
              </a:spcAft>
            </a:pPr>
            <a:r>
              <a:rPr lang="en-US" sz="1260" kern="1200">
                <a:solidFill>
                  <a:schemeClr val="tx1"/>
                </a:solidFill>
                <a:latin typeface="+mn-lt"/>
                <a:ea typeface="+mn-ea"/>
                <a:cs typeface="+mn-cs"/>
              </a:rPr>
              <a:t>Gen 1:19</a:t>
            </a:r>
            <a:endParaRPr lang="en-US" sz="1400"/>
          </a:p>
        </p:txBody>
      </p:sp>
      <p:sp>
        <p:nvSpPr>
          <p:cNvPr id="39" name="TextBox 38">
            <a:extLst>
              <a:ext uri="{FF2B5EF4-FFF2-40B4-BE49-F238E27FC236}">
                <a16:creationId xmlns:a16="http://schemas.microsoft.com/office/drawing/2014/main" id="{61894FE9-FB63-3364-9D2D-97C20764642B}"/>
              </a:ext>
            </a:extLst>
          </p:cNvPr>
          <p:cNvSpPr txBox="1"/>
          <p:nvPr/>
        </p:nvSpPr>
        <p:spPr>
          <a:xfrm>
            <a:off x="7489633" y="3469873"/>
            <a:ext cx="777777" cy="1098762"/>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Gen 1:20</a:t>
            </a:r>
          </a:p>
          <a:p>
            <a:pPr defTabSz="822960">
              <a:spcAft>
                <a:spcPts val="600"/>
              </a:spcAft>
            </a:pPr>
            <a:r>
              <a:rPr lang="en-US" sz="1260" kern="1200">
                <a:solidFill>
                  <a:schemeClr val="tx1"/>
                </a:solidFill>
                <a:latin typeface="+mn-lt"/>
                <a:ea typeface="+mn-ea"/>
                <a:cs typeface="+mn-cs"/>
              </a:rPr>
              <a:t>Gen 1:21</a:t>
            </a:r>
          </a:p>
          <a:p>
            <a:pPr defTabSz="822960">
              <a:spcAft>
                <a:spcPts val="600"/>
              </a:spcAft>
            </a:pPr>
            <a:r>
              <a:rPr lang="en-US" sz="1260" kern="1200">
                <a:solidFill>
                  <a:schemeClr val="tx1"/>
                </a:solidFill>
                <a:latin typeface="+mn-lt"/>
                <a:ea typeface="+mn-ea"/>
                <a:cs typeface="+mn-cs"/>
              </a:rPr>
              <a:t>Gen 1:22</a:t>
            </a:r>
          </a:p>
          <a:p>
            <a:pPr defTabSz="822960">
              <a:spcAft>
                <a:spcPts val="600"/>
              </a:spcAft>
            </a:pPr>
            <a:r>
              <a:rPr lang="en-US" sz="1260" kern="1200">
                <a:solidFill>
                  <a:schemeClr val="tx1"/>
                </a:solidFill>
                <a:latin typeface="+mn-lt"/>
                <a:ea typeface="+mn-ea"/>
                <a:cs typeface="+mn-cs"/>
              </a:rPr>
              <a:t>Gen 1:23</a:t>
            </a:r>
            <a:endParaRPr lang="en-US" sz="1400"/>
          </a:p>
        </p:txBody>
      </p:sp>
      <p:sp>
        <p:nvSpPr>
          <p:cNvPr id="40" name="TextBox 39">
            <a:extLst>
              <a:ext uri="{FF2B5EF4-FFF2-40B4-BE49-F238E27FC236}">
                <a16:creationId xmlns:a16="http://schemas.microsoft.com/office/drawing/2014/main" id="{78273D69-7C0C-3C87-9BBC-9BB3FF879CE7}"/>
              </a:ext>
            </a:extLst>
          </p:cNvPr>
          <p:cNvSpPr txBox="1"/>
          <p:nvPr/>
        </p:nvSpPr>
        <p:spPr>
          <a:xfrm>
            <a:off x="8687729" y="3469873"/>
            <a:ext cx="777777" cy="2182136"/>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Gen 1:24</a:t>
            </a:r>
          </a:p>
          <a:p>
            <a:pPr defTabSz="822960">
              <a:spcAft>
                <a:spcPts val="600"/>
              </a:spcAft>
            </a:pPr>
            <a:r>
              <a:rPr lang="en-US" sz="1260" kern="1200">
                <a:solidFill>
                  <a:schemeClr val="tx1"/>
                </a:solidFill>
                <a:latin typeface="+mn-lt"/>
                <a:ea typeface="+mn-ea"/>
                <a:cs typeface="+mn-cs"/>
              </a:rPr>
              <a:t>Gen 1:25</a:t>
            </a:r>
          </a:p>
          <a:p>
            <a:pPr defTabSz="822960">
              <a:spcAft>
                <a:spcPts val="600"/>
              </a:spcAft>
            </a:pPr>
            <a:r>
              <a:rPr lang="en-US" sz="1260" kern="1200">
                <a:solidFill>
                  <a:schemeClr val="tx1"/>
                </a:solidFill>
                <a:latin typeface="+mn-lt"/>
                <a:ea typeface="+mn-ea"/>
                <a:cs typeface="+mn-cs"/>
              </a:rPr>
              <a:t>Gen 1:26</a:t>
            </a:r>
          </a:p>
          <a:p>
            <a:pPr defTabSz="822960">
              <a:spcAft>
                <a:spcPts val="600"/>
              </a:spcAft>
            </a:pPr>
            <a:r>
              <a:rPr lang="en-US" sz="1260" kern="1200">
                <a:solidFill>
                  <a:schemeClr val="tx1"/>
                </a:solidFill>
                <a:latin typeface="+mn-lt"/>
                <a:ea typeface="+mn-ea"/>
                <a:cs typeface="+mn-cs"/>
              </a:rPr>
              <a:t>Gen 1:27</a:t>
            </a:r>
          </a:p>
          <a:p>
            <a:pPr defTabSz="822960">
              <a:spcAft>
                <a:spcPts val="600"/>
              </a:spcAft>
            </a:pPr>
            <a:r>
              <a:rPr lang="en-US" sz="1260" kern="1200">
                <a:solidFill>
                  <a:schemeClr val="tx1"/>
                </a:solidFill>
                <a:latin typeface="+mn-lt"/>
                <a:ea typeface="+mn-ea"/>
                <a:cs typeface="+mn-cs"/>
              </a:rPr>
              <a:t>Gen 1:28</a:t>
            </a:r>
          </a:p>
          <a:p>
            <a:pPr defTabSz="822960">
              <a:spcAft>
                <a:spcPts val="600"/>
              </a:spcAft>
            </a:pPr>
            <a:r>
              <a:rPr lang="en-US" sz="1260" kern="1200">
                <a:solidFill>
                  <a:schemeClr val="tx1"/>
                </a:solidFill>
                <a:latin typeface="+mn-lt"/>
                <a:ea typeface="+mn-ea"/>
                <a:cs typeface="+mn-cs"/>
              </a:rPr>
              <a:t>Gen 1:29</a:t>
            </a:r>
          </a:p>
          <a:p>
            <a:pPr defTabSz="822960">
              <a:spcAft>
                <a:spcPts val="600"/>
              </a:spcAft>
            </a:pPr>
            <a:r>
              <a:rPr lang="en-US" sz="1260" kern="1200">
                <a:solidFill>
                  <a:schemeClr val="tx1"/>
                </a:solidFill>
                <a:latin typeface="+mn-lt"/>
                <a:ea typeface="+mn-ea"/>
                <a:cs typeface="+mn-cs"/>
              </a:rPr>
              <a:t>Gen 1:30</a:t>
            </a:r>
          </a:p>
          <a:p>
            <a:pPr defTabSz="822960">
              <a:spcAft>
                <a:spcPts val="600"/>
              </a:spcAft>
            </a:pPr>
            <a:r>
              <a:rPr lang="en-US" sz="1260" kern="1200">
                <a:solidFill>
                  <a:schemeClr val="tx1"/>
                </a:solidFill>
                <a:latin typeface="+mn-lt"/>
                <a:ea typeface="+mn-ea"/>
                <a:cs typeface="+mn-cs"/>
              </a:rPr>
              <a:t>Gen 1:31</a:t>
            </a:r>
            <a:endParaRPr lang="en-US" sz="1400"/>
          </a:p>
        </p:txBody>
      </p:sp>
      <p:sp>
        <p:nvSpPr>
          <p:cNvPr id="41" name="TextBox 40">
            <a:extLst>
              <a:ext uri="{FF2B5EF4-FFF2-40B4-BE49-F238E27FC236}">
                <a16:creationId xmlns:a16="http://schemas.microsoft.com/office/drawing/2014/main" id="{19377367-3564-5709-63FC-8C5AA31B44D8}"/>
              </a:ext>
            </a:extLst>
          </p:cNvPr>
          <p:cNvSpPr txBox="1"/>
          <p:nvPr/>
        </p:nvSpPr>
        <p:spPr>
          <a:xfrm>
            <a:off x="9765754" y="3503485"/>
            <a:ext cx="696024" cy="827919"/>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Gen 2:1</a:t>
            </a:r>
          </a:p>
          <a:p>
            <a:pPr defTabSz="822960">
              <a:spcAft>
                <a:spcPts val="600"/>
              </a:spcAft>
            </a:pPr>
            <a:r>
              <a:rPr lang="en-US" sz="1260" kern="1200">
                <a:solidFill>
                  <a:schemeClr val="tx1"/>
                </a:solidFill>
                <a:latin typeface="+mn-lt"/>
                <a:ea typeface="+mn-ea"/>
                <a:cs typeface="+mn-cs"/>
              </a:rPr>
              <a:t>Gen 2:2</a:t>
            </a:r>
          </a:p>
          <a:p>
            <a:pPr defTabSz="822960">
              <a:spcAft>
                <a:spcPts val="600"/>
              </a:spcAft>
            </a:pPr>
            <a:r>
              <a:rPr lang="en-US" sz="1260" kern="1200">
                <a:solidFill>
                  <a:schemeClr val="tx1"/>
                </a:solidFill>
                <a:latin typeface="+mn-lt"/>
                <a:ea typeface="+mn-ea"/>
                <a:cs typeface="+mn-cs"/>
              </a:rPr>
              <a:t>Gen 2:3</a:t>
            </a:r>
            <a:endParaRPr lang="en-US" sz="1400"/>
          </a:p>
        </p:txBody>
      </p:sp>
      <p:sp>
        <p:nvSpPr>
          <p:cNvPr id="42" name="TextBox 41">
            <a:extLst>
              <a:ext uri="{FF2B5EF4-FFF2-40B4-BE49-F238E27FC236}">
                <a16:creationId xmlns:a16="http://schemas.microsoft.com/office/drawing/2014/main" id="{A2091F0E-396E-639C-4612-7AD21B9BBC69}"/>
              </a:ext>
            </a:extLst>
          </p:cNvPr>
          <p:cNvSpPr txBox="1"/>
          <p:nvPr/>
        </p:nvSpPr>
        <p:spPr>
          <a:xfrm>
            <a:off x="2248403" y="5461616"/>
            <a:ext cx="8034672" cy="586043"/>
          </a:xfrm>
          <a:prstGeom prst="rect">
            <a:avLst/>
          </a:prstGeom>
          <a:noFill/>
        </p:spPr>
        <p:txBody>
          <a:bodyPr wrap="square" rtlCol="0">
            <a:spAutoFit/>
          </a:bodyPr>
          <a:lstStyle/>
          <a:p>
            <a:pPr defTabSz="822960">
              <a:spcAft>
                <a:spcPts val="600"/>
              </a:spcAft>
            </a:pPr>
            <a:r>
              <a:rPr lang="en-US" sz="1620" kern="1200">
                <a:solidFill>
                  <a:schemeClr val="tx1"/>
                </a:solidFill>
                <a:latin typeface="+mn-lt"/>
                <a:ea typeface="+mn-ea"/>
                <a:cs typeface="+mn-cs"/>
              </a:rPr>
              <a:t>2 Peter 3:8  “But, beloved, be not ignorant of this one thing, that </a:t>
            </a:r>
            <a:r>
              <a:rPr lang="en-US" sz="1620" b="1" kern="1200">
                <a:solidFill>
                  <a:schemeClr val="tx1"/>
                </a:solidFill>
                <a:latin typeface="+mn-lt"/>
                <a:ea typeface="+mn-ea"/>
                <a:cs typeface="+mn-cs"/>
              </a:rPr>
              <a:t>one day is with the Lord as a thousand years</a:t>
            </a:r>
            <a:r>
              <a:rPr lang="en-US" sz="1620" kern="1200">
                <a:solidFill>
                  <a:schemeClr val="tx1"/>
                </a:solidFill>
                <a:latin typeface="+mn-lt"/>
                <a:ea typeface="+mn-ea"/>
                <a:cs typeface="+mn-cs"/>
              </a:rPr>
              <a:t>, and a thousand years as one day.” </a:t>
            </a:r>
            <a:endParaRPr lang="en-US"/>
          </a:p>
        </p:txBody>
      </p:sp>
    </p:spTree>
    <p:extLst>
      <p:ext uri="{BB962C8B-B14F-4D97-AF65-F5344CB8AC3E}">
        <p14:creationId xmlns:p14="http://schemas.microsoft.com/office/powerpoint/2010/main" val="2525722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365EDD-E2E4-B765-C301-9FA7F2A9FD8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61BEF95-0490-0AF8-F05A-C9C35CC73BC2}"/>
              </a:ext>
            </a:extLst>
          </p:cNvPr>
          <p:cNvSpPr txBox="1"/>
          <p:nvPr/>
        </p:nvSpPr>
        <p:spPr>
          <a:xfrm>
            <a:off x="963589" y="1206500"/>
            <a:ext cx="10606111"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latin typeface="Calibri" panose="020F0502020204030204"/>
              </a:rPr>
              <a:t>Cro</a:t>
            </a:r>
            <a:r>
              <a:rPr kumimoji="0" lang="en-US" sz="2400" b="1" i="0" u="none" strike="noStrike" kern="1200" cap="none" spc="0" normalizeH="0" baseline="0" noProof="0" dirty="0">
                <a:ln>
                  <a:noFill/>
                </a:ln>
                <a:effectLst/>
                <a:uLnTx/>
                <a:uFillTx/>
                <a:latin typeface="Calibri" panose="020F0502020204030204"/>
                <a:ea typeface="+mn-ea"/>
                <a:cs typeface="+mn-cs"/>
              </a:rPr>
              <a:t>wns Promised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Calibri" panose="020F0502020204030204"/>
              </a:rPr>
              <a:t>There are five “Crowns” promised in scripture. Their reward is with Him at the “Bema” seat.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dirty="0">
                <a:latin typeface="Calibri" panose="020F0502020204030204"/>
              </a:rPr>
              <a:t>Crown of Life (James 1:12; Revelation 2:10) for those who have suffered for His sake.</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dirty="0">
                <a:ln>
                  <a:noFill/>
                </a:ln>
                <a:effectLst/>
                <a:uLnTx/>
                <a:uFillTx/>
                <a:latin typeface="Calibri" panose="020F0502020204030204"/>
                <a:ea typeface="+mn-ea"/>
                <a:cs typeface="+mn-cs"/>
              </a:rPr>
              <a:t>Crown of Righteousness</a:t>
            </a:r>
            <a:r>
              <a:rPr kumimoji="0" lang="en-US" sz="1800" b="0" i="0" u="none" strike="noStrike" kern="1200" cap="none" spc="0" normalizeH="0" noProof="0" dirty="0">
                <a:ln>
                  <a:noFill/>
                </a:ln>
                <a:effectLst/>
                <a:uLnTx/>
                <a:uFillTx/>
                <a:latin typeface="Calibri" panose="020F0502020204030204"/>
                <a:ea typeface="+mn-ea"/>
                <a:cs typeface="+mn-cs"/>
              </a:rPr>
              <a:t> (2 Timothy 4:8) for those who loved His appearing.</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baseline="0" dirty="0">
                <a:latin typeface="Calibri" panose="020F0502020204030204"/>
              </a:rPr>
              <a:t>Crown of Glory (1 Peter</a:t>
            </a:r>
            <a:r>
              <a:rPr lang="en-US" dirty="0">
                <a:latin typeface="Calibri" panose="020F0502020204030204"/>
              </a:rPr>
              <a:t> 5:4) for those who fed the flock.</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dirty="0">
                <a:ln>
                  <a:noFill/>
                </a:ln>
                <a:effectLst/>
                <a:uLnTx/>
                <a:uFillTx/>
                <a:latin typeface="Calibri" panose="020F0502020204030204"/>
                <a:ea typeface="+mn-ea"/>
                <a:cs typeface="+mn-cs"/>
              </a:rPr>
              <a:t>Crown</a:t>
            </a:r>
            <a:r>
              <a:rPr kumimoji="0" lang="en-US" sz="1800" b="0" i="0" u="none" strike="noStrike" kern="1200" cap="none" spc="0" normalizeH="0" noProof="0" dirty="0">
                <a:ln>
                  <a:noFill/>
                </a:ln>
                <a:effectLst/>
                <a:uLnTx/>
                <a:uFillTx/>
                <a:latin typeface="Calibri" panose="020F0502020204030204"/>
                <a:ea typeface="+mn-ea"/>
                <a:cs typeface="+mn-cs"/>
              </a:rPr>
              <a:t> Incorruptible (1 Corinthians 9:25) for those who press on steadfastly.</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baseline="0" dirty="0">
                <a:latin typeface="Calibri" panose="020F0502020204030204"/>
              </a:rPr>
              <a:t>Crown</a:t>
            </a:r>
            <a:r>
              <a:rPr lang="en-US" dirty="0">
                <a:latin typeface="Calibri" panose="020F0502020204030204"/>
              </a:rPr>
              <a:t> of Rejoicing (1 Thessalonians 2:19) for those who win souls.</a:t>
            </a:r>
            <a:endParaRPr kumimoji="0" lang="en-US" sz="1800" b="0" i="0" u="none" strike="noStrike" kern="1200" cap="none" spc="0" normalizeH="0" baseline="0" noProof="0" dirty="0">
              <a:ln>
                <a:noFill/>
              </a:ln>
              <a:effectLst/>
              <a:uLnTx/>
              <a:uFillTx/>
              <a:latin typeface="Calibri" panose="020F0502020204030204"/>
            </a:endParaRPr>
          </a:p>
        </p:txBody>
      </p:sp>
    </p:spTree>
    <p:extLst>
      <p:ext uri="{BB962C8B-B14F-4D97-AF65-F5344CB8AC3E}">
        <p14:creationId xmlns:p14="http://schemas.microsoft.com/office/powerpoint/2010/main" val="2770675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 calcmode="lin" valueType="num">
                                      <p:cBhvr additive="base">
                                        <p:cTn id="25" dur="500" fill="hold"/>
                                        <p:tgtEl>
                                          <p:spTgt spid="2">
                                            <p:txEl>
                                              <p:pRg st="7" end="7"/>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 calcmode="lin" valueType="num">
                                      <p:cBhvr additive="base">
                                        <p:cTn id="37" dur="500" fill="hold"/>
                                        <p:tgtEl>
                                          <p:spTgt spid="2">
                                            <p:txEl>
                                              <p:pRg st="9" end="9"/>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06500"/>
            <a:ext cx="10606111" cy="249299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2:11 – Promise to the Overcomer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lgn="ctr">
              <a:defRPr/>
            </a:pPr>
            <a:r>
              <a:rPr lang="en-US" i="1" dirty="0"/>
              <a:t>Rev 2:11  He that hath an ear, let him hear what the Spirit saith unto the churches; He that overcometh shall not be hurt of the second death. </a:t>
            </a:r>
          </a:p>
          <a:p>
            <a:pPr lvl="0" algn="ctr">
              <a:defRPr/>
            </a:pPr>
            <a:endParaRPr lang="en-US" i="1" dirty="0">
              <a:latin typeface="Calibri" panose="020F0502020204030204"/>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1800" b="0" u="none" strike="noStrike" kern="1200" cap="none" spc="0" normalizeH="0" baseline="0" noProof="0" dirty="0">
                <a:ln>
                  <a:noFill/>
                </a:ln>
                <a:effectLst/>
                <a:uLnTx/>
                <a:uFillTx/>
                <a:latin typeface="Calibri" panose="020F0502020204030204"/>
              </a:rPr>
              <a:t>Notice that</a:t>
            </a:r>
            <a:r>
              <a:rPr kumimoji="0" lang="en-US" sz="1800" b="0" u="none" strike="noStrike" kern="1200" cap="none" spc="0" normalizeH="0" noProof="0" dirty="0">
                <a:ln>
                  <a:noFill/>
                </a:ln>
                <a:effectLst/>
                <a:uLnTx/>
                <a:uFillTx/>
                <a:latin typeface="Calibri" panose="020F0502020204030204"/>
              </a:rPr>
              <a:t> the “Promise to the Overcomer” comes after the “Hear that hath an ear” phrase. We will go into more detail about the phrase “second death” in Revelation 20 (Jude also talks about twice dead.)</a:t>
            </a:r>
            <a:endParaRPr kumimoji="0" lang="en-US" sz="1800" b="0" u="none" strike="noStrike" kern="1200" cap="none" spc="0" normalizeH="0" baseline="0" noProof="0" dirty="0">
              <a:ln>
                <a:noFill/>
              </a:ln>
              <a:effectLst/>
              <a:uLnTx/>
              <a:uFillTx/>
              <a:latin typeface="Calibri" panose="020F0502020204030204"/>
            </a:endParaRPr>
          </a:p>
        </p:txBody>
      </p:sp>
    </p:spTree>
    <p:extLst>
      <p:ext uri="{BB962C8B-B14F-4D97-AF65-F5344CB8AC3E}">
        <p14:creationId xmlns:p14="http://schemas.microsoft.com/office/powerpoint/2010/main" val="250956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 calcmode="lin" valueType="num">
                                      <p:cBhvr additive="base">
                                        <p:cTn id="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06500"/>
            <a:ext cx="10606111" cy="38779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2:11 – Promise to the Overcomer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Admonitory Level (To All Churches)</a:t>
            </a:r>
          </a:p>
          <a:p>
            <a:pPr lvl="0">
              <a:defRPr/>
            </a:pPr>
            <a:endParaRPr kumimoji="0" lang="en-US" sz="1800" b="0" u="none" strike="noStrike" kern="1200" cap="none" spc="0" normalizeH="0" baseline="0" noProof="0" dirty="0">
              <a:ln>
                <a:noFill/>
              </a:ln>
              <a:effectLst/>
              <a:uLnTx/>
              <a:uFillTx/>
              <a:latin typeface="Calibri" panose="020F0502020204030204"/>
            </a:endParaRPr>
          </a:p>
          <a:p>
            <a:pPr lvl="0">
              <a:defRPr/>
            </a:pPr>
            <a:r>
              <a:rPr kumimoji="0" lang="en-US" sz="1800" b="0" u="none" strike="noStrike" kern="1200" cap="none" spc="0" normalizeH="0" baseline="0" noProof="0" dirty="0">
                <a:ln>
                  <a:noFill/>
                </a:ln>
                <a:effectLst/>
                <a:uLnTx/>
                <a:uFillTx/>
                <a:latin typeface="Calibri" panose="020F0502020204030204"/>
              </a:rPr>
              <a:t>How does this apply to us?</a:t>
            </a:r>
          </a:p>
          <a:p>
            <a:pPr lvl="0">
              <a:defRPr/>
            </a:pPr>
            <a:endParaRPr lang="en-US" dirty="0">
              <a:latin typeface="Calibri" panose="020F0502020204030204"/>
            </a:endParaRPr>
          </a:p>
          <a:p>
            <a:pPr marL="285750" lvl="0" indent="-285750">
              <a:buFont typeface="Wingdings" panose="05000000000000000000" pitchFamily="2" charset="2"/>
              <a:buChar char="Ø"/>
              <a:defRPr/>
            </a:pPr>
            <a:r>
              <a:rPr kumimoji="0" lang="en-US" sz="1800" b="0" u="none" strike="noStrike" kern="1200" cap="none" spc="0" normalizeH="0" baseline="0" noProof="0" dirty="0">
                <a:ln>
                  <a:noFill/>
                </a:ln>
                <a:effectLst/>
                <a:uLnTx/>
                <a:uFillTx/>
                <a:latin typeface="Calibri" panose="020F0502020204030204"/>
              </a:rPr>
              <a:t>Don’t confuse persecution with the specific “Great Tribulation”</a:t>
            </a:r>
          </a:p>
          <a:p>
            <a:pPr marL="285750" lvl="0" indent="-285750">
              <a:buFont typeface="Wingdings" panose="05000000000000000000" pitchFamily="2" charset="2"/>
              <a:buChar char="Ø"/>
              <a:defRPr/>
            </a:pPr>
            <a:r>
              <a:rPr lang="en-US" dirty="0">
                <a:latin typeface="Calibri" panose="020F0502020204030204"/>
              </a:rPr>
              <a:t>Most of the Body of Christ, in most of the world, for the past 1900 years have had to suffer persecution. Why do we think this will not happen to us?</a:t>
            </a:r>
          </a:p>
          <a:p>
            <a:pPr marL="285750" lvl="0" indent="-285750">
              <a:buFont typeface="Wingdings" panose="05000000000000000000" pitchFamily="2" charset="2"/>
              <a:buChar char="Ø"/>
              <a:defRPr/>
            </a:pPr>
            <a:r>
              <a:rPr kumimoji="0" lang="en-US" sz="1800" b="0" u="none" strike="noStrike" kern="1200" cap="none" spc="0" normalizeH="0" baseline="0" noProof="0" dirty="0">
                <a:ln>
                  <a:noFill/>
                </a:ln>
                <a:effectLst/>
                <a:uLnTx/>
                <a:uFillTx/>
                <a:latin typeface="Calibri" panose="020F0502020204030204"/>
              </a:rPr>
              <a:t>It</a:t>
            </a:r>
            <a:r>
              <a:rPr kumimoji="0" lang="en-US" sz="1800" b="0" u="none" strike="noStrike" kern="1200" cap="none" spc="0" normalizeH="0" noProof="0" dirty="0">
                <a:ln>
                  <a:noFill/>
                </a:ln>
                <a:effectLst/>
                <a:uLnTx/>
                <a:uFillTx/>
                <a:latin typeface="Calibri" panose="020F0502020204030204"/>
              </a:rPr>
              <a:t> is believed, at some point, the Body of Christ will have to go underground in America at some point soon.</a:t>
            </a:r>
          </a:p>
          <a:p>
            <a:pPr marL="285750" lvl="0" indent="-285750">
              <a:buFont typeface="Wingdings" panose="05000000000000000000" pitchFamily="2" charset="2"/>
              <a:buChar char="Ø"/>
              <a:defRPr/>
            </a:pPr>
            <a:r>
              <a:rPr lang="en-US" baseline="0" dirty="0">
                <a:latin typeface="Calibri" panose="020F0502020204030204"/>
              </a:rPr>
              <a:t>Non-Jews? Replacement theology?</a:t>
            </a:r>
            <a:r>
              <a:rPr lang="en-US" dirty="0">
                <a:latin typeface="Calibri" panose="020F0502020204030204"/>
              </a:rPr>
              <a:t> Some believe that all the promises God gave Israel somehow fall upon the church. That Israel forfeited their rights to those promises and rejected their Messiah?</a:t>
            </a:r>
            <a:endParaRPr kumimoji="0" lang="en-US" sz="1800" b="0" u="none" strike="noStrike" kern="1200" cap="none" spc="0" normalizeH="0" baseline="0" noProof="0" dirty="0">
              <a:ln>
                <a:noFill/>
              </a:ln>
              <a:effectLst/>
              <a:uLnTx/>
              <a:uFillTx/>
              <a:latin typeface="Calibri" panose="020F0502020204030204"/>
            </a:endParaRPr>
          </a:p>
        </p:txBody>
      </p:sp>
    </p:spTree>
    <p:extLst>
      <p:ext uri="{BB962C8B-B14F-4D97-AF65-F5344CB8AC3E}">
        <p14:creationId xmlns:p14="http://schemas.microsoft.com/office/powerpoint/2010/main" val="1075763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anim calcmode="lin" valueType="num">
                                      <p:cBhvr additive="base">
                                        <p:cTn id="2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anim calcmode="lin" valueType="num">
                                      <p:cBhvr additive="base">
                                        <p:cTn id="3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06500"/>
            <a:ext cx="10606111" cy="38779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2:11 – Promise to the Overcomer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Admonitory Level (To All Churches)</a:t>
            </a:r>
          </a:p>
          <a:p>
            <a:pPr lvl="0">
              <a:defRPr/>
            </a:pPr>
            <a:endParaRPr kumimoji="0" lang="en-US" sz="1800" b="0" u="none" strike="noStrike" kern="1200" cap="none" spc="0" normalizeH="0" baseline="0" noProof="0" dirty="0">
              <a:ln>
                <a:noFill/>
              </a:ln>
              <a:effectLst/>
              <a:uLnTx/>
              <a:uFillTx/>
              <a:latin typeface="Calibri" panose="020F0502020204030204"/>
            </a:endParaRPr>
          </a:p>
          <a:p>
            <a:pPr lvl="0">
              <a:defRPr/>
            </a:pPr>
            <a:r>
              <a:rPr kumimoji="0" lang="en-US" sz="1800" b="0" u="none" strike="noStrike" kern="1200" cap="none" spc="0" normalizeH="0" baseline="0" noProof="0" dirty="0">
                <a:ln>
                  <a:noFill/>
                </a:ln>
                <a:effectLst/>
                <a:uLnTx/>
                <a:uFillTx/>
                <a:latin typeface="Calibri" panose="020F0502020204030204"/>
              </a:rPr>
              <a:t>It is blasphemy of non-Jews to believe the Church somehow “replaces” Israel. To appropriate Israel’s promises to themselves? What a tragic heresy of the</a:t>
            </a:r>
            <a:r>
              <a:rPr kumimoji="0" lang="en-US" sz="1800" b="0" u="none" strike="noStrike" kern="1200" cap="none" spc="0" normalizeH="0" noProof="0" dirty="0">
                <a:ln>
                  <a:noFill/>
                </a:ln>
                <a:effectLst/>
                <a:uLnTx/>
                <a:uFillTx/>
                <a:latin typeface="Calibri" panose="020F0502020204030204"/>
              </a:rPr>
              <a:t> Church today to adopt the view that Israel has been “replaced.” Paul, in chapters nine and eleven of Romans, details the fact that God is not done with Israel. The origin and destiny of Israel and the church are different! They have different origins, and they will have different destinies! This replacement theology is the root cause of anti-Shemitism and the Holocaust in Europe. </a:t>
            </a:r>
          </a:p>
          <a:p>
            <a:pPr lvl="0">
              <a:defRPr/>
            </a:pPr>
            <a:endParaRPr lang="en-US" baseline="0" dirty="0">
              <a:latin typeface="Calibri" panose="020F0502020204030204"/>
            </a:endParaRPr>
          </a:p>
          <a:p>
            <a:pPr lvl="0">
              <a:defRPr/>
            </a:pPr>
            <a:endParaRPr kumimoji="0" lang="en-US" sz="1800" b="0" u="none" strike="noStrike" kern="1200" cap="none" spc="0" normalizeH="0" noProof="0" dirty="0">
              <a:ln>
                <a:noFill/>
              </a:ln>
              <a:effectLst/>
              <a:uLnTx/>
              <a:uFillTx/>
              <a:latin typeface="Calibri" panose="020F0502020204030204"/>
            </a:endParaRPr>
          </a:p>
          <a:p>
            <a:pPr lvl="0">
              <a:defRPr/>
            </a:pPr>
            <a:r>
              <a:rPr lang="en-US" b="1" baseline="0" dirty="0">
                <a:latin typeface="Calibri" panose="020F0502020204030204"/>
              </a:rPr>
              <a:t>EACH OF THESE LETTERS ARE FOR ALL CHURCHES</a:t>
            </a:r>
            <a:endParaRPr kumimoji="0" lang="en-US" sz="1800" b="1" u="none" strike="noStrike" kern="1200" cap="none" spc="0" normalizeH="0" baseline="0" noProof="0" dirty="0">
              <a:ln>
                <a:noFill/>
              </a:ln>
              <a:effectLst/>
              <a:uLnTx/>
              <a:uFillTx/>
              <a:latin typeface="Calibri" panose="020F0502020204030204"/>
            </a:endParaRPr>
          </a:p>
        </p:txBody>
      </p:sp>
    </p:spTree>
    <p:extLst>
      <p:ext uri="{BB962C8B-B14F-4D97-AF65-F5344CB8AC3E}">
        <p14:creationId xmlns:p14="http://schemas.microsoft.com/office/powerpoint/2010/main" val="1619023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anim calcmode="lin" valueType="num">
                                      <p:cBhvr additive="base">
                                        <p:cTn id="1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45137"/>
            <a:ext cx="10606111" cy="276998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2:11 – Promise to the Overcomer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Personal Level (Homiletics) Each Letter APPLIES to each of us.</a:t>
            </a:r>
          </a:p>
          <a:p>
            <a:pPr lvl="0">
              <a:defRPr/>
            </a:pPr>
            <a:endParaRPr lang="en-US" b="1" dirty="0"/>
          </a:p>
          <a:p>
            <a:pPr lvl="0" algn="ctr">
              <a:defRPr/>
            </a:pPr>
            <a:r>
              <a:rPr lang="en-US" i="1" dirty="0"/>
              <a:t> 2Ti 3:12  Yea, and all that will live godly in Christ Jesus shall suffer persecution.</a:t>
            </a:r>
          </a:p>
          <a:p>
            <a:pPr lvl="0" algn="ctr">
              <a:defRPr/>
            </a:pPr>
            <a:endParaRPr lang="en-US" i="1" dirty="0"/>
          </a:p>
          <a:p>
            <a:pPr lvl="0">
              <a:defRPr/>
            </a:pPr>
            <a:r>
              <a:rPr lang="en-US" dirty="0"/>
              <a:t>Paul is in Mammertime Prison, knowing his execution is near, and yet, is encouraging Timothy. We are promised persecution.</a:t>
            </a:r>
            <a:r>
              <a:rPr lang="en-US" i="1" dirty="0"/>
              <a:t> </a:t>
            </a:r>
            <a:endParaRPr kumimoji="0" lang="en-US" sz="1800" i="1" u="none" strike="noStrike" kern="1200" cap="none" spc="0" normalizeH="0" baseline="0" noProof="0" dirty="0">
              <a:ln>
                <a:noFill/>
              </a:ln>
              <a:effectLst/>
              <a:uLnTx/>
              <a:uFillTx/>
              <a:latin typeface="Calibri" panose="020F0502020204030204"/>
            </a:endParaRPr>
          </a:p>
        </p:txBody>
      </p:sp>
    </p:spTree>
    <p:extLst>
      <p:ext uri="{BB962C8B-B14F-4D97-AF65-F5344CB8AC3E}">
        <p14:creationId xmlns:p14="http://schemas.microsoft.com/office/powerpoint/2010/main" val="2786088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06500"/>
            <a:ext cx="10606111" cy="526297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2:11 – Promise to the Overcomer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Why Do Christians Have Trials</a:t>
            </a:r>
          </a:p>
          <a:p>
            <a:pPr marL="285750" lvl="0" indent="-285750">
              <a:buFont typeface="Wingdings" panose="05000000000000000000" pitchFamily="2" charset="2"/>
              <a:buChar char="Ø"/>
              <a:defRPr/>
            </a:pPr>
            <a:r>
              <a:rPr kumimoji="0" lang="en-US" sz="1800" u="none" strike="noStrike" kern="1200" cap="none" spc="0" normalizeH="0" baseline="0" noProof="0" dirty="0">
                <a:ln>
                  <a:noFill/>
                </a:ln>
                <a:effectLst/>
                <a:uLnTx/>
                <a:uFillTx/>
                <a:latin typeface="Calibri" panose="020F0502020204030204"/>
              </a:rPr>
              <a:t>To glorify God				Daniel 3:16-18, 24-25</a:t>
            </a:r>
          </a:p>
          <a:p>
            <a:pPr marL="285750" lvl="0" indent="-285750">
              <a:buFont typeface="Wingdings" panose="05000000000000000000" pitchFamily="2" charset="2"/>
              <a:buChar char="Ø"/>
              <a:defRPr/>
            </a:pPr>
            <a:r>
              <a:rPr lang="en-US" dirty="0">
                <a:latin typeface="Calibri" panose="020F0502020204030204"/>
              </a:rPr>
              <a:t>To Discipline for known sin		Hebrews 12:5-11; James 4:17; Romans 14:23; 1 John 1:19</a:t>
            </a:r>
          </a:p>
          <a:p>
            <a:pPr marL="285750" lvl="0" indent="-285750">
              <a:buFont typeface="Wingdings" panose="05000000000000000000" pitchFamily="2" charset="2"/>
              <a:buChar char="Ø"/>
              <a:defRPr/>
            </a:pPr>
            <a:r>
              <a:rPr kumimoji="0" lang="en-US" sz="1800" u="none" strike="noStrike" kern="1200" cap="none" spc="0" normalizeH="0" baseline="0" noProof="0" dirty="0">
                <a:ln>
                  <a:noFill/>
                </a:ln>
                <a:effectLst/>
                <a:uLnTx/>
                <a:uFillTx/>
                <a:latin typeface="Calibri" panose="020F0502020204030204"/>
              </a:rPr>
              <a:t>To</a:t>
            </a:r>
            <a:r>
              <a:rPr kumimoji="0" lang="en-US" sz="1800" u="none" strike="noStrike" kern="1200" cap="none" spc="0" normalizeH="0" noProof="0" dirty="0">
                <a:ln>
                  <a:noFill/>
                </a:ln>
                <a:effectLst/>
                <a:uLnTx/>
                <a:uFillTx/>
                <a:latin typeface="Calibri" panose="020F0502020204030204"/>
              </a:rPr>
              <a:t> Prevent us from falling into sin		1 Peter 4:1-2</a:t>
            </a:r>
          </a:p>
          <a:p>
            <a:pPr marL="285750" lvl="0" indent="-285750">
              <a:buFont typeface="Wingdings" panose="05000000000000000000" pitchFamily="2" charset="2"/>
              <a:buChar char="Ø"/>
              <a:defRPr/>
            </a:pPr>
            <a:r>
              <a:rPr lang="en-US" baseline="0" dirty="0">
                <a:latin typeface="Calibri" panose="020F0502020204030204"/>
              </a:rPr>
              <a:t>To</a:t>
            </a:r>
            <a:r>
              <a:rPr lang="en-US" dirty="0">
                <a:latin typeface="Calibri" panose="020F0502020204030204"/>
              </a:rPr>
              <a:t> keep from pride by his “Thorn in the </a:t>
            </a:r>
            <a:r>
              <a:rPr lang="en-US" dirty="0"/>
              <a:t>flesh.” 2 Corinthians 12:7-10; Galatians 4:15;6:11</a:t>
            </a:r>
          </a:p>
          <a:p>
            <a:pPr marL="285750" lvl="0" indent="-285750">
              <a:buFont typeface="Wingdings" panose="05000000000000000000" pitchFamily="2" charset="2"/>
              <a:buChar char="Ø"/>
              <a:defRPr/>
            </a:pPr>
            <a:r>
              <a:rPr lang="en-US" dirty="0"/>
              <a:t>To build faith				 1 Peter 1:6-7</a:t>
            </a:r>
          </a:p>
          <a:p>
            <a:pPr marL="285750" lvl="0" indent="-285750">
              <a:buFont typeface="Wingdings" panose="05000000000000000000" pitchFamily="2" charset="2"/>
              <a:buChar char="Ø"/>
              <a:defRPr/>
            </a:pPr>
            <a:r>
              <a:rPr lang="en-US" dirty="0"/>
              <a:t> To cause growth			Romans 5:3-5</a:t>
            </a:r>
          </a:p>
          <a:p>
            <a:pPr marL="285750" lvl="0" indent="-285750">
              <a:buFont typeface="Wingdings" panose="05000000000000000000" pitchFamily="2" charset="2"/>
              <a:buChar char="Ø"/>
              <a:defRPr/>
            </a:pPr>
            <a:r>
              <a:rPr lang="en-US" dirty="0"/>
              <a:t>To teach obedience and discipline		Acts 9:15-16; Philippians 4:11-13</a:t>
            </a:r>
          </a:p>
          <a:p>
            <a:pPr marL="285750" lvl="0" indent="-285750">
              <a:buFont typeface="Wingdings" panose="05000000000000000000" pitchFamily="2" charset="2"/>
              <a:buChar char="Ø"/>
              <a:defRPr/>
            </a:pPr>
            <a:r>
              <a:rPr lang="en-US" dirty="0"/>
              <a:t>To equip us to comfort others		2 Corinthians 1:3-4	</a:t>
            </a:r>
          </a:p>
          <a:p>
            <a:pPr marL="285750" lvl="0" indent="-285750">
              <a:buFont typeface="Wingdings" panose="05000000000000000000" pitchFamily="2" charset="2"/>
              <a:buChar char="Ø"/>
              <a:defRPr/>
            </a:pPr>
            <a:r>
              <a:rPr lang="en-US" dirty="0"/>
              <a:t>To prove the reality of Christ in us		2 Corinthians 4:7-11</a:t>
            </a:r>
          </a:p>
          <a:p>
            <a:pPr marL="285750" lvl="0" indent="-285750">
              <a:buFont typeface="Wingdings" panose="05000000000000000000" pitchFamily="2" charset="2"/>
              <a:buChar char="Ø"/>
              <a:defRPr/>
            </a:pPr>
            <a:r>
              <a:rPr lang="en-US" dirty="0"/>
              <a:t>For testimony to the angels		Job 1:8; Ephesians 3:8-11; 1 Peter 1:12</a:t>
            </a:r>
          </a:p>
          <a:p>
            <a:pPr marL="285750" lvl="0" indent="-285750">
              <a:buFont typeface="Wingdings" panose="05000000000000000000" pitchFamily="2" charset="2"/>
              <a:buChar char="Ø"/>
              <a:defRPr/>
            </a:pPr>
            <a:endParaRPr lang="en-US" dirty="0"/>
          </a:p>
          <a:p>
            <a:pPr lvl="0" algn="ctr">
              <a:defRPr/>
            </a:pPr>
            <a:r>
              <a:rPr lang="en-US" i="1" dirty="0"/>
              <a:t>Jas 1:2  My brethren, count it all joy when ye fall into divers temptations; </a:t>
            </a:r>
          </a:p>
          <a:p>
            <a:pPr lvl="0" algn="ctr">
              <a:defRPr/>
            </a:pPr>
            <a:r>
              <a:rPr lang="en-US" i="1" dirty="0"/>
              <a:t>Jas 1:3  Knowing this, that the trying of your faith worketh patience. </a:t>
            </a:r>
          </a:p>
          <a:p>
            <a:pPr lvl="0" algn="ctr">
              <a:defRPr/>
            </a:pPr>
            <a:r>
              <a:rPr lang="en-US" i="1" dirty="0"/>
              <a:t>Jas 1:4  But let patience have her perfect work, that ye may be perfect and entire, wanting nothing. </a:t>
            </a:r>
            <a:endParaRPr kumimoji="0" lang="en-US" sz="1800" i="1" u="none" strike="noStrike" kern="1200" cap="none" spc="0" normalizeH="0" baseline="0" noProof="0" dirty="0">
              <a:ln>
                <a:noFill/>
              </a:ln>
              <a:effectLst/>
              <a:uLnTx/>
              <a:uFillTx/>
              <a:latin typeface="Calibri" panose="020F0502020204030204"/>
            </a:endParaRPr>
          </a:p>
        </p:txBody>
      </p:sp>
    </p:spTree>
    <p:extLst>
      <p:ext uri="{BB962C8B-B14F-4D97-AF65-F5344CB8AC3E}">
        <p14:creationId xmlns:p14="http://schemas.microsoft.com/office/powerpoint/2010/main" val="4167072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 calcmode="lin" valueType="num">
                                      <p:cBhvr additive="base">
                                        <p:cTn id="3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anim calcmode="lin" valueType="num">
                                      <p:cBhvr additive="base">
                                        <p:cTn id="4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10" end="10"/>
                                            </p:txEl>
                                          </p:spTgt>
                                        </p:tgtEl>
                                        <p:attrNameLst>
                                          <p:attrName>style.visibility</p:attrName>
                                        </p:attrNameLst>
                                      </p:cBhvr>
                                      <p:to>
                                        <p:strVal val="visible"/>
                                      </p:to>
                                    </p:set>
                                    <p:anim calcmode="lin" valueType="num">
                                      <p:cBhvr additive="base">
                                        <p:cTn id="49"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11" end="11"/>
                                            </p:txEl>
                                          </p:spTgt>
                                        </p:tgtEl>
                                        <p:attrNameLst>
                                          <p:attrName>style.visibility</p:attrName>
                                        </p:attrNameLst>
                                      </p:cBhvr>
                                      <p:to>
                                        <p:strVal val="visible"/>
                                      </p:to>
                                    </p:set>
                                    <p:anim calcmode="lin" valueType="num">
                                      <p:cBhvr additive="base">
                                        <p:cTn id="5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12" end="12"/>
                                            </p:txEl>
                                          </p:spTgt>
                                        </p:tgtEl>
                                        <p:attrNameLst>
                                          <p:attrName>style.visibility</p:attrName>
                                        </p:attrNameLst>
                                      </p:cBhvr>
                                      <p:to>
                                        <p:strVal val="visible"/>
                                      </p:to>
                                    </p:set>
                                    <p:anim calcmode="lin" valueType="num">
                                      <p:cBhvr additive="base">
                                        <p:cTn id="6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
                                            <p:txEl>
                                              <p:pRg st="13" end="13"/>
                                            </p:txEl>
                                          </p:spTgt>
                                        </p:tgtEl>
                                        <p:attrNameLst>
                                          <p:attrName>style.visibility</p:attrName>
                                        </p:attrNameLst>
                                      </p:cBhvr>
                                      <p:to>
                                        <p:strVal val="visible"/>
                                      </p:to>
                                    </p:set>
                                    <p:anim calcmode="lin" valueType="num">
                                      <p:cBhvr additive="base">
                                        <p:cTn id="67"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
                                            <p:txEl>
                                              <p:pRg st="15" end="15"/>
                                            </p:txEl>
                                          </p:spTgt>
                                        </p:tgtEl>
                                        <p:attrNameLst>
                                          <p:attrName>style.visibility</p:attrName>
                                        </p:attrNameLst>
                                      </p:cBhvr>
                                      <p:to>
                                        <p:strVal val="visible"/>
                                      </p:to>
                                    </p:set>
                                    <p:anim calcmode="lin" valueType="num">
                                      <p:cBhvr additive="base">
                                        <p:cTn id="73"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2">
                                            <p:txEl>
                                              <p:pRg st="16" end="16"/>
                                            </p:txEl>
                                          </p:spTgt>
                                        </p:tgtEl>
                                        <p:attrNameLst>
                                          <p:attrName>style.visibility</p:attrName>
                                        </p:attrNameLst>
                                      </p:cBhvr>
                                      <p:to>
                                        <p:strVal val="visible"/>
                                      </p:to>
                                    </p:set>
                                    <p:anim calcmode="lin" valueType="num">
                                      <p:cBhvr additive="base">
                                        <p:cTn id="79" dur="500" fill="hold"/>
                                        <p:tgtEl>
                                          <p:spTgt spid="2">
                                            <p:txEl>
                                              <p:pRg st="16" end="16"/>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2">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2">
                                            <p:txEl>
                                              <p:pRg st="17" end="17"/>
                                            </p:txEl>
                                          </p:spTgt>
                                        </p:tgtEl>
                                        <p:attrNameLst>
                                          <p:attrName>style.visibility</p:attrName>
                                        </p:attrNameLst>
                                      </p:cBhvr>
                                      <p:to>
                                        <p:strVal val="visible"/>
                                      </p:to>
                                    </p:set>
                                    <p:anim calcmode="lin" valueType="num">
                                      <p:cBhvr additive="base">
                                        <p:cTn id="85" dur="500" fill="hold"/>
                                        <p:tgtEl>
                                          <p:spTgt spid="2">
                                            <p:txEl>
                                              <p:pRg st="17" end="17"/>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2">
                                            <p:txEl>
                                              <p:pRg st="17" end="1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06500"/>
            <a:ext cx="10606111" cy="276998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2:11 – Promise to the Overcomer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LOYALTY OF AMBASSADORSHIP</a:t>
            </a:r>
          </a:p>
          <a:p>
            <a:pPr lvl="0">
              <a:defRPr/>
            </a:pPr>
            <a:endParaRPr kumimoji="0" lang="en-US" sz="1800" u="none" strike="noStrike" kern="1200" cap="none" spc="0" normalizeH="0" baseline="0" noProof="0" dirty="0">
              <a:ln>
                <a:noFill/>
              </a:ln>
              <a:effectLst/>
              <a:uLnTx/>
              <a:uFillTx/>
              <a:latin typeface="Calibri" panose="020F0502020204030204"/>
            </a:endParaRPr>
          </a:p>
          <a:p>
            <a:pPr lvl="0">
              <a:defRPr/>
            </a:pPr>
            <a:r>
              <a:rPr lang="en-US" dirty="0">
                <a:latin typeface="Calibri" panose="020F0502020204030204"/>
              </a:rPr>
              <a:t>God asked the church of Smyrna to demonstrate their ambassadorship by not putting the pinch of incense in the fire and by not acknowledging Caesar as Lord. My personal belief is the third commandment of “thou shalt not take the name of the Lord thy God in vain” has nothing to do with vocabulary, but ambassadorship. If you are going to be an ambassador of the King, you need to represent Him accurately, fairly and reliable.</a:t>
            </a:r>
            <a:endParaRPr kumimoji="0" lang="en-US" sz="1800" u="none" strike="noStrike" kern="1200" cap="none" spc="0" normalizeH="0" baseline="0" noProof="0" dirty="0">
              <a:ln>
                <a:noFill/>
              </a:ln>
              <a:effectLst/>
              <a:uLnTx/>
              <a:uFillTx/>
              <a:latin typeface="Calibri" panose="020F0502020204030204"/>
            </a:endParaRPr>
          </a:p>
        </p:txBody>
      </p:sp>
    </p:spTree>
    <p:extLst>
      <p:ext uri="{BB962C8B-B14F-4D97-AF65-F5344CB8AC3E}">
        <p14:creationId xmlns:p14="http://schemas.microsoft.com/office/powerpoint/2010/main" val="1264233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06500"/>
            <a:ext cx="10606111" cy="276998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2:11 – Promise to the Overcomer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Ephesus – Smyrna Symbolic of the Church described in Christ’s Olivet Discourse</a:t>
            </a:r>
          </a:p>
          <a:p>
            <a:pPr lvl="0">
              <a:defRPr/>
            </a:pPr>
            <a:endParaRPr kumimoji="0" lang="en-US" sz="1800" u="none" strike="noStrike" kern="1200" cap="none" spc="0" normalizeH="0" baseline="0" noProof="0" dirty="0">
              <a:ln>
                <a:noFill/>
              </a:ln>
              <a:effectLst/>
              <a:uLnTx/>
              <a:uFillTx/>
              <a:latin typeface="Calibri" panose="020F0502020204030204"/>
            </a:endParaRPr>
          </a:p>
          <a:p>
            <a:pPr lvl="0">
              <a:defRPr/>
            </a:pPr>
            <a:r>
              <a:rPr lang="en-US" dirty="0">
                <a:latin typeface="Calibri" panose="020F0502020204030204"/>
              </a:rPr>
              <a:t>There is some essential background needed before going forward with the book of Revelation. One of the pivotal prophetic passages in the New Testament is recorded in Matthew 24, Mark 13 and Luke 21; it’s called the Olivet Discourse. At first glance, these three renderings seem very similar unless you carefully study the differences. Another proof that the synoptic gospels are not synoptic. </a:t>
            </a:r>
            <a:endParaRPr kumimoji="0" lang="en-US" sz="1800" u="none" strike="noStrike" kern="1200" cap="none" spc="0" normalizeH="0" baseline="0" noProof="0" dirty="0">
              <a:ln>
                <a:noFill/>
              </a:ln>
              <a:effectLst/>
              <a:uLnTx/>
              <a:uFillTx/>
              <a:latin typeface="Calibri" panose="020F0502020204030204"/>
            </a:endParaRPr>
          </a:p>
        </p:txBody>
      </p:sp>
    </p:spTree>
    <p:extLst>
      <p:ext uri="{BB962C8B-B14F-4D97-AF65-F5344CB8AC3E}">
        <p14:creationId xmlns:p14="http://schemas.microsoft.com/office/powerpoint/2010/main" val="765028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06500"/>
            <a:ext cx="10606111" cy="553997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2:11 – Promise to the Overcomer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Ephesus – Smyrna Symbolic of the Church described in Christ’s Olivet Discourse (Matthew 24)</a:t>
            </a:r>
          </a:p>
          <a:p>
            <a:pPr lvl="0">
              <a:defRPr/>
            </a:pPr>
            <a:endParaRPr kumimoji="0" lang="en-US" sz="1800" u="none" strike="noStrike" kern="1200" cap="none" spc="0" normalizeH="0" baseline="0" noProof="0" dirty="0">
              <a:ln>
                <a:noFill/>
              </a:ln>
              <a:effectLst/>
              <a:uLnTx/>
              <a:uFillTx/>
              <a:latin typeface="Calibri" panose="020F0502020204030204"/>
            </a:endParaRPr>
          </a:p>
          <a:p>
            <a:pPr lvl="0" algn="ctr">
              <a:defRPr/>
            </a:pPr>
            <a:r>
              <a:rPr lang="en-US" i="1" dirty="0"/>
              <a:t>Mat 24:1  And Jesus went out, and departed from the temple: and his disciples came to him for to shew him the buildings of the temple. </a:t>
            </a:r>
          </a:p>
          <a:p>
            <a:pPr lvl="0" algn="ctr">
              <a:defRPr/>
            </a:pPr>
            <a:r>
              <a:rPr lang="en-US" i="1" dirty="0"/>
              <a:t>Mat 24:2  And Jesus said unto them, See ye not all these things? verily I say unto you, There shall not be left here one stone upon another, that shall not be thrown down. </a:t>
            </a:r>
          </a:p>
          <a:p>
            <a:pPr lvl="0" algn="ctr">
              <a:defRPr/>
            </a:pPr>
            <a:r>
              <a:rPr lang="en-US" i="1" dirty="0"/>
              <a:t>Signs of the End of the Age</a:t>
            </a:r>
          </a:p>
          <a:p>
            <a:pPr lvl="0" algn="ctr">
              <a:defRPr/>
            </a:pPr>
            <a:r>
              <a:rPr lang="en-US" i="1" dirty="0"/>
              <a:t>Mat 24:3  And as he sat upon the mount of Olives, the disciples came unto him privately, saying, Tell us, when shall these things be? and what shall be the sign of thy coming, and of the end of the world? </a:t>
            </a:r>
          </a:p>
          <a:p>
            <a:pPr lvl="0" algn="ctr">
              <a:defRPr/>
            </a:pPr>
            <a:r>
              <a:rPr lang="en-US" i="1" dirty="0"/>
              <a:t>Mat 24:4  And Jesus answered and said unto them, Take heed that no man deceive you. </a:t>
            </a:r>
          </a:p>
          <a:p>
            <a:pPr lvl="0" algn="ctr">
              <a:defRPr/>
            </a:pPr>
            <a:r>
              <a:rPr lang="en-US" i="1" dirty="0"/>
              <a:t>Mat 24:5  For many shall come in my name, saying, I am Christ; and shall deceive many. </a:t>
            </a:r>
          </a:p>
          <a:p>
            <a:pPr lvl="0" algn="ctr">
              <a:defRPr/>
            </a:pPr>
            <a:r>
              <a:rPr lang="en-US" i="1" dirty="0"/>
              <a:t>Mat 24:6  And ye shall hear of wars and rumours of wars: see that ye be not troubled: for all these things must come to pass, but the end is not yet. </a:t>
            </a:r>
          </a:p>
          <a:p>
            <a:pPr lvl="0" algn="ctr">
              <a:defRPr/>
            </a:pPr>
            <a:r>
              <a:rPr lang="en-US" i="1" dirty="0"/>
              <a:t>Mat 24:7  For nation shall rise against nation, and kingdom against kingdom: and there shall be famines, and pestilences, and earthquakes, in divers places. </a:t>
            </a:r>
          </a:p>
          <a:p>
            <a:pPr lvl="0" algn="ctr">
              <a:defRPr/>
            </a:pPr>
            <a:r>
              <a:rPr lang="en-US" i="1" dirty="0"/>
              <a:t>Mat 24:8  All these are the beginning of sorrows. </a:t>
            </a:r>
            <a:endParaRPr kumimoji="0" lang="en-US" sz="1800" i="1" u="none" strike="noStrike" kern="1200" cap="none" spc="0" normalizeH="0" baseline="0" noProof="0" dirty="0">
              <a:ln>
                <a:noFill/>
              </a:ln>
              <a:effectLst/>
              <a:uLnTx/>
              <a:uFillTx/>
              <a:latin typeface="Calibri" panose="020F0502020204030204"/>
            </a:endParaRPr>
          </a:p>
        </p:txBody>
      </p:sp>
    </p:spTree>
    <p:extLst>
      <p:ext uri="{BB962C8B-B14F-4D97-AF65-F5344CB8AC3E}">
        <p14:creationId xmlns:p14="http://schemas.microsoft.com/office/powerpoint/2010/main" val="1484825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 calcmode="lin" valueType="num">
                                      <p:cBhvr additive="base">
                                        <p:cTn id="2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 calcmode="lin" valueType="num">
                                      <p:cBhvr additive="base">
                                        <p:cTn id="3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anim calcmode="lin" valueType="num">
                                      <p:cBhvr additive="base">
                                        <p:cTn id="4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11" end="11"/>
                                            </p:txEl>
                                          </p:spTgt>
                                        </p:tgtEl>
                                        <p:attrNameLst>
                                          <p:attrName>style.visibility</p:attrName>
                                        </p:attrNameLst>
                                      </p:cBhvr>
                                      <p:to>
                                        <p:strVal val="visible"/>
                                      </p:to>
                                    </p:set>
                                    <p:anim calcmode="lin" valueType="num">
                                      <p:cBhvr additive="base">
                                        <p:cTn id="4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12" end="12"/>
                                            </p:txEl>
                                          </p:spTgt>
                                        </p:tgtEl>
                                        <p:attrNameLst>
                                          <p:attrName>style.visibility</p:attrName>
                                        </p:attrNameLst>
                                      </p:cBhvr>
                                      <p:to>
                                        <p:strVal val="visible"/>
                                      </p:to>
                                    </p:set>
                                    <p:anim calcmode="lin" valueType="num">
                                      <p:cBhvr additive="base">
                                        <p:cTn id="55"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13" end="13"/>
                                            </p:txEl>
                                          </p:spTgt>
                                        </p:tgtEl>
                                        <p:attrNameLst>
                                          <p:attrName>style.visibility</p:attrName>
                                        </p:attrNameLst>
                                      </p:cBhvr>
                                      <p:to>
                                        <p:strVal val="visible"/>
                                      </p:to>
                                    </p:set>
                                    <p:anim calcmode="lin" valueType="num">
                                      <p:cBhvr additive="base">
                                        <p:cTn id="61"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06500"/>
            <a:ext cx="10606111" cy="33239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2:11 – Promise to the Overcomer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Ephesus – Smyrna Symbolic of the Church described in Christ’s Olivet Discourse (Matthew 24)</a:t>
            </a:r>
          </a:p>
          <a:p>
            <a:pPr lvl="0">
              <a:defRPr/>
            </a:pPr>
            <a:endParaRPr kumimoji="0" lang="en-US" sz="1800" u="none" strike="noStrike" kern="1200" cap="none" spc="0" normalizeH="0" baseline="0" noProof="0" dirty="0">
              <a:ln>
                <a:noFill/>
              </a:ln>
              <a:effectLst/>
              <a:uLnTx/>
              <a:uFillTx/>
              <a:latin typeface="Calibri" panose="020F0502020204030204"/>
            </a:endParaRPr>
          </a:p>
          <a:p>
            <a:pPr lvl="0">
              <a:defRPr/>
            </a:pPr>
            <a:r>
              <a:rPr lang="en-US" dirty="0"/>
              <a:t>It is important to note they came to Him “privately” and on the Mount of Olives (different from Luke). Christ warns “take heed that no man deceive you.” The group of signs described are all listed in the Matthew and Luke account but also found in Revelation 6.</a:t>
            </a:r>
          </a:p>
          <a:p>
            <a:pPr lvl="0">
              <a:defRPr/>
            </a:pPr>
            <a:endParaRPr kumimoji="0" lang="en-US" sz="1800" u="none" strike="noStrike" kern="1200" cap="none" spc="0" normalizeH="0" baseline="0" noProof="0" dirty="0">
              <a:ln>
                <a:noFill/>
              </a:ln>
              <a:effectLst/>
              <a:uLnTx/>
              <a:uFillTx/>
              <a:latin typeface="Calibri" panose="020F0502020204030204"/>
            </a:endParaRPr>
          </a:p>
          <a:p>
            <a:pPr lvl="0">
              <a:defRPr/>
            </a:pPr>
            <a:r>
              <a:rPr lang="en-US" b="1" i="1" dirty="0">
                <a:latin typeface="Calibri" panose="020F0502020204030204"/>
              </a:rPr>
              <a:t>Group of Signs</a:t>
            </a:r>
          </a:p>
          <a:p>
            <a:pPr lvl="0">
              <a:defRPr/>
            </a:pPr>
            <a:endParaRPr kumimoji="0" lang="en-US" sz="1800" u="none" strike="noStrike" kern="1200" cap="none" spc="0" normalizeH="0" baseline="0" noProof="0" dirty="0">
              <a:ln>
                <a:noFill/>
              </a:ln>
              <a:effectLst/>
              <a:uLnTx/>
              <a:uFillTx/>
              <a:latin typeface="Calibri" panose="020F0502020204030204"/>
            </a:endParaRPr>
          </a:p>
        </p:txBody>
      </p:sp>
      <p:graphicFrame>
        <p:nvGraphicFramePr>
          <p:cNvPr id="3" name="Table 2">
            <a:extLst>
              <a:ext uri="{FF2B5EF4-FFF2-40B4-BE49-F238E27FC236}">
                <a16:creationId xmlns:a16="http://schemas.microsoft.com/office/drawing/2014/main" id="{75901274-C359-AB07-554F-6D9E13677670}"/>
              </a:ext>
            </a:extLst>
          </p:cNvPr>
          <p:cNvGraphicFramePr>
            <a:graphicFrameLocks noGrp="1"/>
          </p:cNvGraphicFramePr>
          <p:nvPr>
            <p:extLst>
              <p:ext uri="{D42A27DB-BD31-4B8C-83A1-F6EECF244321}">
                <p14:modId xmlns:p14="http://schemas.microsoft.com/office/powerpoint/2010/main" val="2932641600"/>
              </p:ext>
            </p:extLst>
          </p:nvPr>
        </p:nvGraphicFramePr>
        <p:xfrm>
          <a:off x="1542602" y="3953027"/>
          <a:ext cx="8128000" cy="25958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386722280"/>
                    </a:ext>
                  </a:extLst>
                </a:gridCol>
                <a:gridCol w="2032000">
                  <a:extLst>
                    <a:ext uri="{9D8B030D-6E8A-4147-A177-3AD203B41FA5}">
                      <a16:colId xmlns:a16="http://schemas.microsoft.com/office/drawing/2014/main" val="4118824138"/>
                    </a:ext>
                  </a:extLst>
                </a:gridCol>
                <a:gridCol w="2032000">
                  <a:extLst>
                    <a:ext uri="{9D8B030D-6E8A-4147-A177-3AD203B41FA5}">
                      <a16:colId xmlns:a16="http://schemas.microsoft.com/office/drawing/2014/main" val="3426310378"/>
                    </a:ext>
                  </a:extLst>
                </a:gridCol>
                <a:gridCol w="2032000">
                  <a:extLst>
                    <a:ext uri="{9D8B030D-6E8A-4147-A177-3AD203B41FA5}">
                      <a16:colId xmlns:a16="http://schemas.microsoft.com/office/drawing/2014/main" val="530308918"/>
                    </a:ext>
                  </a:extLst>
                </a:gridCol>
              </a:tblGrid>
              <a:tr h="370840">
                <a:tc>
                  <a:txBody>
                    <a:bodyPr/>
                    <a:lstStyle/>
                    <a:p>
                      <a:endParaRPr lang="en-US" sz="140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400" u="sng" dirty="0">
                          <a:solidFill>
                            <a:schemeClr val="tx1"/>
                          </a:solidFill>
                        </a:rPr>
                        <a:t>Matthew</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400" u="sng" dirty="0">
                          <a:solidFill>
                            <a:schemeClr val="tx1"/>
                          </a:solidFill>
                        </a:rPr>
                        <a:t>Luke </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400" u="sng" dirty="0">
                          <a:solidFill>
                            <a:schemeClr val="tx1"/>
                          </a:solidFill>
                        </a:rPr>
                        <a:t>Revelation</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7606301"/>
                  </a:ext>
                </a:extLst>
              </a:tr>
              <a:tr h="370840">
                <a:tc>
                  <a:txBody>
                    <a:bodyPr/>
                    <a:lstStyle/>
                    <a:p>
                      <a:pPr algn="ctr"/>
                      <a:r>
                        <a:rPr lang="en-US" sz="1400" b="1" dirty="0">
                          <a:solidFill>
                            <a:schemeClr val="tx1"/>
                          </a:solidFill>
                        </a:rPr>
                        <a:t>False Christ</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400" b="1" dirty="0">
                          <a:solidFill>
                            <a:schemeClr val="tx1"/>
                          </a:solidFill>
                        </a:rPr>
                        <a:t>24:4-5</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400" b="1" dirty="0">
                          <a:solidFill>
                            <a:schemeClr val="tx1"/>
                          </a:solidFill>
                        </a:rPr>
                        <a:t>21:4</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400" b="1" dirty="0">
                          <a:solidFill>
                            <a:schemeClr val="tx1"/>
                          </a:solidFill>
                        </a:rPr>
                        <a:t>6:1-2</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26928962"/>
                  </a:ext>
                </a:extLst>
              </a:tr>
              <a:tr h="370840">
                <a:tc>
                  <a:txBody>
                    <a:bodyPr/>
                    <a:lstStyle/>
                    <a:p>
                      <a:pPr algn="ctr"/>
                      <a:r>
                        <a:rPr lang="en-US" sz="1400" b="1" dirty="0">
                          <a:solidFill>
                            <a:schemeClr val="tx1"/>
                          </a:solidFill>
                        </a:rPr>
                        <a:t>Wars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a:solidFill>
                            <a:schemeClr val="tx1"/>
                          </a:solidFill>
                        </a:rPr>
                        <a:t>24:6</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a:solidFill>
                            <a:schemeClr val="tx1"/>
                          </a:solidFill>
                        </a:rPr>
                        <a:t>21:9-10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a:solidFill>
                            <a:schemeClr val="tx1"/>
                          </a:solidFill>
                        </a:rPr>
                        <a:t>6:3-4</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3990891"/>
                  </a:ext>
                </a:extLst>
              </a:tr>
              <a:tr h="370840">
                <a:tc>
                  <a:txBody>
                    <a:bodyPr/>
                    <a:lstStyle/>
                    <a:p>
                      <a:pPr algn="ctr"/>
                      <a:r>
                        <a:rPr lang="en-US" sz="1400" b="1" dirty="0">
                          <a:solidFill>
                            <a:schemeClr val="tx1"/>
                          </a:solidFill>
                        </a:rPr>
                        <a:t>Famines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a:solidFill>
                            <a:schemeClr val="tx1"/>
                          </a:solidFill>
                        </a:rPr>
                        <a:t>24:7a</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a:solidFill>
                            <a:schemeClr val="tx1"/>
                          </a:solidFill>
                        </a:rPr>
                        <a:t>21:11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a:solidFill>
                            <a:schemeClr val="tx1"/>
                          </a:solidFill>
                        </a:rPr>
                        <a:t>6:5-6</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3637273"/>
                  </a:ext>
                </a:extLst>
              </a:tr>
              <a:tr h="370840">
                <a:tc>
                  <a:txBody>
                    <a:bodyPr/>
                    <a:lstStyle/>
                    <a:p>
                      <a:pPr algn="ctr"/>
                      <a:r>
                        <a:rPr lang="en-US" sz="1400" b="1" dirty="0">
                          <a:solidFill>
                            <a:schemeClr val="tx1"/>
                          </a:solidFill>
                        </a:rPr>
                        <a:t>Death</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a:solidFill>
                            <a:schemeClr val="tx1"/>
                          </a:solidFill>
                        </a:rPr>
                        <a:t>24:7b-8</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a:solidFill>
                            <a:schemeClr val="tx1"/>
                          </a:solidFill>
                        </a:rPr>
                        <a:t>21:12</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a:solidFill>
                            <a:schemeClr val="tx1"/>
                          </a:solidFill>
                        </a:rPr>
                        <a:t>6:7-8</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599130628"/>
                  </a:ext>
                </a:extLst>
              </a:tr>
              <a:tr h="370840">
                <a:tc>
                  <a:txBody>
                    <a:bodyPr/>
                    <a:lstStyle/>
                    <a:p>
                      <a:pPr algn="ctr"/>
                      <a:r>
                        <a:rPr lang="en-US" sz="1400" b="1" dirty="0">
                          <a:solidFill>
                            <a:schemeClr val="tx1"/>
                          </a:solidFill>
                        </a:rPr>
                        <a:t>Martyrs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a:solidFill>
                            <a:schemeClr val="tx1"/>
                          </a:solidFill>
                        </a:rPr>
                        <a:t>24:9</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a:solidFill>
                            <a:schemeClr val="tx1"/>
                          </a:solidFill>
                        </a:rPr>
                        <a:t>21:24</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a:solidFill>
                            <a:schemeClr val="tx1"/>
                          </a:solidFill>
                        </a:rPr>
                        <a:t>6:9-11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84627725"/>
                  </a:ext>
                </a:extLst>
              </a:tr>
              <a:tr h="370840">
                <a:tc>
                  <a:txBody>
                    <a:bodyPr/>
                    <a:lstStyle/>
                    <a:p>
                      <a:pPr algn="ctr"/>
                      <a:r>
                        <a:rPr lang="en-US" sz="1400" b="1" dirty="0">
                          <a:solidFill>
                            <a:schemeClr val="tx1"/>
                          </a:solidFill>
                        </a:rPr>
                        <a:t>Global Chaos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a:solidFill>
                            <a:schemeClr val="tx1"/>
                          </a:solidFill>
                        </a:rPr>
                        <a:t>24:10-13</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a:solidFill>
                            <a:schemeClr val="tx1"/>
                          </a:solidFill>
                        </a:rPr>
                        <a:t>21:25</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dirty="0">
                          <a:solidFill>
                            <a:schemeClr val="tx1"/>
                          </a:solidFill>
                        </a:rPr>
                        <a:t>6:12-17</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70037753"/>
                  </a:ext>
                </a:extLst>
              </a:tr>
            </a:tbl>
          </a:graphicData>
        </a:graphic>
      </p:graphicFrame>
    </p:spTree>
    <p:extLst>
      <p:ext uri="{BB962C8B-B14F-4D97-AF65-F5344CB8AC3E}">
        <p14:creationId xmlns:p14="http://schemas.microsoft.com/office/powerpoint/2010/main" val="306991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6EFEDF9-C44C-852C-C772-47770EF31EB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30AF185-A2F7-6D77-691F-59C9A55F49D0}"/>
              </a:ext>
            </a:extLst>
          </p:cNvPr>
          <p:cNvSpPr txBox="1"/>
          <p:nvPr/>
        </p:nvSpPr>
        <p:spPr>
          <a:xfrm>
            <a:off x="1782028" y="2063401"/>
            <a:ext cx="9766505" cy="480131"/>
          </a:xfrm>
          <a:prstGeom prst="rect">
            <a:avLst/>
          </a:prstGeom>
          <a:noFill/>
        </p:spPr>
        <p:txBody>
          <a:bodyPr wrap="square" rtlCol="0">
            <a:spAutoFit/>
          </a:bodyPr>
          <a:lstStyle/>
          <a:p>
            <a:pPr defTabSz="822960">
              <a:spcAft>
                <a:spcPts val="600"/>
              </a:spcAft>
              <a:defRPr/>
            </a:pPr>
            <a:r>
              <a:rPr lang="en-US" sz="2520" kern="1200">
                <a:solidFill>
                  <a:prstClr val="white"/>
                </a:solidFill>
                <a:latin typeface="Calibri" panose="020F0502020204030204"/>
                <a:ea typeface="+mn-ea"/>
                <a:cs typeface="+mn-cs"/>
              </a:rPr>
              <a:t>CREATION (GENESIS) – REDEMPTION (REVELATION) TIMEFRAME</a:t>
            </a:r>
            <a:endParaRPr kumimoji="0" lang="en-US" sz="2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008DAB81-BEAC-50D5-3051-C8E1AB270F57}"/>
              </a:ext>
            </a:extLst>
          </p:cNvPr>
          <p:cNvSpPr txBox="1"/>
          <p:nvPr/>
        </p:nvSpPr>
        <p:spPr>
          <a:xfrm>
            <a:off x="1691366" y="2982805"/>
            <a:ext cx="899733" cy="341632"/>
          </a:xfrm>
          <a:prstGeom prst="rect">
            <a:avLst/>
          </a:prstGeom>
          <a:noFill/>
        </p:spPr>
        <p:txBody>
          <a:bodyPr wrap="none" rtlCol="0">
            <a:spAutoFit/>
          </a:bodyPr>
          <a:lstStyle/>
          <a:p>
            <a:pPr defTabSz="822960">
              <a:spcAft>
                <a:spcPts val="600"/>
              </a:spcAft>
            </a:pPr>
            <a:r>
              <a:rPr lang="en-US" sz="1620" kern="1200">
                <a:solidFill>
                  <a:schemeClr val="tx1"/>
                </a:solidFill>
                <a:latin typeface="+mn-lt"/>
                <a:ea typeface="+mn-ea"/>
                <a:cs typeface="+mn-cs"/>
              </a:rPr>
              <a:t>Creation</a:t>
            </a:r>
            <a:endParaRPr lang="en-US"/>
          </a:p>
        </p:txBody>
      </p:sp>
      <p:cxnSp>
        <p:nvCxnSpPr>
          <p:cNvPr id="5" name="Straight Connector 4">
            <a:extLst>
              <a:ext uri="{FF2B5EF4-FFF2-40B4-BE49-F238E27FC236}">
                <a16:creationId xmlns:a16="http://schemas.microsoft.com/office/drawing/2014/main" id="{84FB3C38-561E-1A26-758A-61EF1AA1CFA3}"/>
              </a:ext>
            </a:extLst>
          </p:cNvPr>
          <p:cNvCxnSpPr>
            <a:cxnSpLocks/>
          </p:cNvCxnSpPr>
          <p:nvPr/>
        </p:nvCxnSpPr>
        <p:spPr>
          <a:xfrm>
            <a:off x="2704720" y="3317687"/>
            <a:ext cx="7821245" cy="857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7C682C1E-E5B9-575C-082C-3734753A88F5}"/>
              </a:ext>
            </a:extLst>
          </p:cNvPr>
          <p:cNvCxnSpPr/>
          <p:nvPr/>
        </p:nvCxnSpPr>
        <p:spPr>
          <a:xfrm>
            <a:off x="2704720" y="2982805"/>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93968F5-3FE1-7F33-39E3-CE8B8251254A}"/>
              </a:ext>
            </a:extLst>
          </p:cNvPr>
          <p:cNvCxnSpPr/>
          <p:nvPr/>
        </p:nvCxnSpPr>
        <p:spPr>
          <a:xfrm>
            <a:off x="3841822" y="2982805"/>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9D29170-0DC1-7E5A-ABEC-5A7C93BAB777}"/>
              </a:ext>
            </a:extLst>
          </p:cNvPr>
          <p:cNvCxnSpPr/>
          <p:nvPr/>
        </p:nvCxnSpPr>
        <p:spPr>
          <a:xfrm>
            <a:off x="10525964" y="3051336"/>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5D268A0-0384-F0F5-5967-11EAEA09F7F5}"/>
              </a:ext>
            </a:extLst>
          </p:cNvPr>
          <p:cNvCxnSpPr/>
          <p:nvPr/>
        </p:nvCxnSpPr>
        <p:spPr>
          <a:xfrm>
            <a:off x="5042342" y="2979778"/>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DE14F61-2F0B-75BF-BE49-D6FE82BF4F65}"/>
              </a:ext>
            </a:extLst>
          </p:cNvPr>
          <p:cNvCxnSpPr/>
          <p:nvPr/>
        </p:nvCxnSpPr>
        <p:spPr>
          <a:xfrm>
            <a:off x="6170850" y="2991294"/>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CCC1D75-D5B3-2F2B-FBBA-C82A53020055}"/>
              </a:ext>
            </a:extLst>
          </p:cNvPr>
          <p:cNvCxnSpPr/>
          <p:nvPr/>
        </p:nvCxnSpPr>
        <p:spPr>
          <a:xfrm>
            <a:off x="7345419" y="3010235"/>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E7E1F45-88B8-1ABA-7EBE-080664175C43}"/>
              </a:ext>
            </a:extLst>
          </p:cNvPr>
          <p:cNvCxnSpPr/>
          <p:nvPr/>
        </p:nvCxnSpPr>
        <p:spPr>
          <a:xfrm>
            <a:off x="8381803" y="3010235"/>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96CA79F-1CBE-BDD9-F289-7B56AB7D96DD}"/>
              </a:ext>
            </a:extLst>
          </p:cNvPr>
          <p:cNvCxnSpPr/>
          <p:nvPr/>
        </p:nvCxnSpPr>
        <p:spPr>
          <a:xfrm>
            <a:off x="9533341" y="3014635"/>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B1941A37-53C1-8AA8-69A9-E0072C28E0F0}"/>
              </a:ext>
            </a:extLst>
          </p:cNvPr>
          <p:cNvSpPr txBox="1"/>
          <p:nvPr/>
        </p:nvSpPr>
        <p:spPr>
          <a:xfrm>
            <a:off x="3045210" y="2966891"/>
            <a:ext cx="668196" cy="341632"/>
          </a:xfrm>
          <a:prstGeom prst="rect">
            <a:avLst/>
          </a:prstGeom>
          <a:noFill/>
        </p:spPr>
        <p:txBody>
          <a:bodyPr wrap="none" rtlCol="0">
            <a:spAutoFit/>
          </a:bodyPr>
          <a:lstStyle/>
          <a:p>
            <a:pPr defTabSz="822960">
              <a:spcAft>
                <a:spcPts val="600"/>
              </a:spcAft>
            </a:pPr>
            <a:r>
              <a:rPr lang="en-US" sz="1620" kern="1200">
                <a:solidFill>
                  <a:schemeClr val="tx1"/>
                </a:solidFill>
                <a:latin typeface="+mn-lt"/>
                <a:ea typeface="+mn-ea"/>
                <a:cs typeface="+mn-cs"/>
              </a:rPr>
              <a:t>DAY 1</a:t>
            </a:r>
            <a:endParaRPr lang="en-US"/>
          </a:p>
        </p:txBody>
      </p:sp>
      <p:sp>
        <p:nvSpPr>
          <p:cNvPr id="28" name="TextBox 27">
            <a:extLst>
              <a:ext uri="{FF2B5EF4-FFF2-40B4-BE49-F238E27FC236}">
                <a16:creationId xmlns:a16="http://schemas.microsoft.com/office/drawing/2014/main" id="{EAD9DF65-7D90-DA0D-4F99-CE516EBBA94C}"/>
              </a:ext>
            </a:extLst>
          </p:cNvPr>
          <p:cNvSpPr txBox="1"/>
          <p:nvPr/>
        </p:nvSpPr>
        <p:spPr>
          <a:xfrm>
            <a:off x="4172162" y="2980980"/>
            <a:ext cx="680140" cy="341632"/>
          </a:xfrm>
          <a:prstGeom prst="rect">
            <a:avLst/>
          </a:prstGeom>
          <a:noFill/>
        </p:spPr>
        <p:txBody>
          <a:bodyPr wrap="square">
            <a:spAutoFit/>
          </a:bodyPr>
          <a:lstStyle/>
          <a:p>
            <a:pPr defTabSz="822960">
              <a:spcAft>
                <a:spcPts val="600"/>
              </a:spcAft>
            </a:pPr>
            <a:r>
              <a:rPr lang="en-US" sz="1620" kern="1200">
                <a:solidFill>
                  <a:schemeClr val="tx1"/>
                </a:solidFill>
                <a:latin typeface="+mn-lt"/>
                <a:ea typeface="+mn-ea"/>
                <a:cs typeface="+mn-cs"/>
              </a:rPr>
              <a:t>DAY 2</a:t>
            </a:r>
            <a:endParaRPr lang="en-US"/>
          </a:p>
        </p:txBody>
      </p:sp>
      <p:sp>
        <p:nvSpPr>
          <p:cNvPr id="29" name="TextBox 28">
            <a:extLst>
              <a:ext uri="{FF2B5EF4-FFF2-40B4-BE49-F238E27FC236}">
                <a16:creationId xmlns:a16="http://schemas.microsoft.com/office/drawing/2014/main" id="{90820A4D-5551-E969-EC2D-F682A8F09692}"/>
              </a:ext>
            </a:extLst>
          </p:cNvPr>
          <p:cNvSpPr txBox="1"/>
          <p:nvPr/>
        </p:nvSpPr>
        <p:spPr>
          <a:xfrm>
            <a:off x="5306788" y="2979778"/>
            <a:ext cx="680140" cy="341632"/>
          </a:xfrm>
          <a:prstGeom prst="rect">
            <a:avLst/>
          </a:prstGeom>
          <a:noFill/>
        </p:spPr>
        <p:txBody>
          <a:bodyPr wrap="square">
            <a:spAutoFit/>
          </a:bodyPr>
          <a:lstStyle/>
          <a:p>
            <a:pPr defTabSz="822960">
              <a:spcAft>
                <a:spcPts val="600"/>
              </a:spcAft>
            </a:pPr>
            <a:r>
              <a:rPr lang="en-US" sz="1620" kern="1200">
                <a:solidFill>
                  <a:schemeClr val="tx1"/>
                </a:solidFill>
                <a:latin typeface="+mn-lt"/>
                <a:ea typeface="+mn-ea"/>
                <a:cs typeface="+mn-cs"/>
              </a:rPr>
              <a:t>DAY 3</a:t>
            </a:r>
            <a:endParaRPr lang="en-US"/>
          </a:p>
        </p:txBody>
      </p:sp>
      <p:sp>
        <p:nvSpPr>
          <p:cNvPr id="30" name="TextBox 29">
            <a:extLst>
              <a:ext uri="{FF2B5EF4-FFF2-40B4-BE49-F238E27FC236}">
                <a16:creationId xmlns:a16="http://schemas.microsoft.com/office/drawing/2014/main" id="{73D84B01-868F-0A54-88D7-1AF14DADB37B}"/>
              </a:ext>
            </a:extLst>
          </p:cNvPr>
          <p:cNvSpPr txBox="1"/>
          <p:nvPr/>
        </p:nvSpPr>
        <p:spPr>
          <a:xfrm>
            <a:off x="6481074" y="2957949"/>
            <a:ext cx="680140" cy="341632"/>
          </a:xfrm>
          <a:prstGeom prst="rect">
            <a:avLst/>
          </a:prstGeom>
          <a:noFill/>
        </p:spPr>
        <p:txBody>
          <a:bodyPr wrap="square">
            <a:spAutoFit/>
          </a:bodyPr>
          <a:lstStyle/>
          <a:p>
            <a:pPr defTabSz="822960">
              <a:spcAft>
                <a:spcPts val="600"/>
              </a:spcAft>
            </a:pPr>
            <a:r>
              <a:rPr lang="en-US" sz="1620" kern="1200">
                <a:solidFill>
                  <a:schemeClr val="tx1"/>
                </a:solidFill>
                <a:latin typeface="+mn-lt"/>
                <a:ea typeface="+mn-ea"/>
                <a:cs typeface="+mn-cs"/>
              </a:rPr>
              <a:t>DAY 4</a:t>
            </a:r>
            <a:endParaRPr lang="en-US"/>
          </a:p>
        </p:txBody>
      </p:sp>
      <p:sp>
        <p:nvSpPr>
          <p:cNvPr id="31" name="TextBox 30">
            <a:extLst>
              <a:ext uri="{FF2B5EF4-FFF2-40B4-BE49-F238E27FC236}">
                <a16:creationId xmlns:a16="http://schemas.microsoft.com/office/drawing/2014/main" id="{A23FCF81-6DC2-7E6B-5C1F-380E128DB30B}"/>
              </a:ext>
            </a:extLst>
          </p:cNvPr>
          <p:cNvSpPr txBox="1"/>
          <p:nvPr/>
        </p:nvSpPr>
        <p:spPr>
          <a:xfrm>
            <a:off x="7575767" y="2980980"/>
            <a:ext cx="680140" cy="341632"/>
          </a:xfrm>
          <a:prstGeom prst="rect">
            <a:avLst/>
          </a:prstGeom>
          <a:noFill/>
        </p:spPr>
        <p:txBody>
          <a:bodyPr wrap="square">
            <a:spAutoFit/>
          </a:bodyPr>
          <a:lstStyle/>
          <a:p>
            <a:pPr defTabSz="822960">
              <a:spcAft>
                <a:spcPts val="600"/>
              </a:spcAft>
            </a:pPr>
            <a:r>
              <a:rPr lang="en-US" sz="1620" kern="1200">
                <a:solidFill>
                  <a:schemeClr val="tx1"/>
                </a:solidFill>
                <a:latin typeface="+mn-lt"/>
                <a:ea typeface="+mn-ea"/>
                <a:cs typeface="+mn-cs"/>
              </a:rPr>
              <a:t>DAY 5</a:t>
            </a:r>
            <a:endParaRPr lang="en-US"/>
          </a:p>
        </p:txBody>
      </p:sp>
      <p:sp>
        <p:nvSpPr>
          <p:cNvPr id="32" name="TextBox 31">
            <a:extLst>
              <a:ext uri="{FF2B5EF4-FFF2-40B4-BE49-F238E27FC236}">
                <a16:creationId xmlns:a16="http://schemas.microsoft.com/office/drawing/2014/main" id="{65DD4289-07C6-6BA6-E802-C171A6D4C7F3}"/>
              </a:ext>
            </a:extLst>
          </p:cNvPr>
          <p:cNvSpPr txBox="1"/>
          <p:nvPr/>
        </p:nvSpPr>
        <p:spPr>
          <a:xfrm>
            <a:off x="8687729" y="2969465"/>
            <a:ext cx="680140" cy="341632"/>
          </a:xfrm>
          <a:prstGeom prst="rect">
            <a:avLst/>
          </a:prstGeom>
          <a:noFill/>
        </p:spPr>
        <p:txBody>
          <a:bodyPr wrap="square">
            <a:spAutoFit/>
          </a:bodyPr>
          <a:lstStyle/>
          <a:p>
            <a:pPr defTabSz="822960">
              <a:spcAft>
                <a:spcPts val="600"/>
              </a:spcAft>
            </a:pPr>
            <a:r>
              <a:rPr lang="en-US" sz="1620" kern="1200">
                <a:solidFill>
                  <a:schemeClr val="tx1"/>
                </a:solidFill>
                <a:latin typeface="+mn-lt"/>
                <a:ea typeface="+mn-ea"/>
                <a:cs typeface="+mn-cs"/>
              </a:rPr>
              <a:t>DAY 6</a:t>
            </a:r>
            <a:endParaRPr lang="en-US"/>
          </a:p>
        </p:txBody>
      </p:sp>
      <p:sp>
        <p:nvSpPr>
          <p:cNvPr id="33" name="TextBox 32">
            <a:extLst>
              <a:ext uri="{FF2B5EF4-FFF2-40B4-BE49-F238E27FC236}">
                <a16:creationId xmlns:a16="http://schemas.microsoft.com/office/drawing/2014/main" id="{1267C3FD-611B-82A5-3592-5F3A26361090}"/>
              </a:ext>
            </a:extLst>
          </p:cNvPr>
          <p:cNvSpPr txBox="1"/>
          <p:nvPr/>
        </p:nvSpPr>
        <p:spPr>
          <a:xfrm>
            <a:off x="9735995" y="2966891"/>
            <a:ext cx="680140" cy="341632"/>
          </a:xfrm>
          <a:prstGeom prst="rect">
            <a:avLst/>
          </a:prstGeom>
          <a:noFill/>
        </p:spPr>
        <p:txBody>
          <a:bodyPr wrap="square">
            <a:spAutoFit/>
          </a:bodyPr>
          <a:lstStyle/>
          <a:p>
            <a:pPr defTabSz="822960">
              <a:spcAft>
                <a:spcPts val="600"/>
              </a:spcAft>
            </a:pPr>
            <a:r>
              <a:rPr lang="en-US" sz="1620" kern="1200">
                <a:solidFill>
                  <a:schemeClr val="tx1"/>
                </a:solidFill>
                <a:latin typeface="+mn-lt"/>
                <a:ea typeface="+mn-ea"/>
                <a:cs typeface="+mn-cs"/>
              </a:rPr>
              <a:t>DAY 7</a:t>
            </a:r>
            <a:endParaRPr lang="en-US"/>
          </a:p>
        </p:txBody>
      </p:sp>
      <p:sp>
        <p:nvSpPr>
          <p:cNvPr id="35" name="TextBox 34">
            <a:extLst>
              <a:ext uri="{FF2B5EF4-FFF2-40B4-BE49-F238E27FC236}">
                <a16:creationId xmlns:a16="http://schemas.microsoft.com/office/drawing/2014/main" id="{624ADF57-6C3C-4939-416D-2C966032CA75}"/>
              </a:ext>
            </a:extLst>
          </p:cNvPr>
          <p:cNvSpPr txBox="1"/>
          <p:nvPr/>
        </p:nvSpPr>
        <p:spPr>
          <a:xfrm>
            <a:off x="3016606" y="3330301"/>
            <a:ext cx="696024" cy="827919"/>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Gen 1:3</a:t>
            </a:r>
          </a:p>
          <a:p>
            <a:pPr defTabSz="822960">
              <a:spcAft>
                <a:spcPts val="600"/>
              </a:spcAft>
            </a:pPr>
            <a:r>
              <a:rPr lang="en-US" sz="1260" kern="1200">
                <a:solidFill>
                  <a:schemeClr val="tx1"/>
                </a:solidFill>
                <a:latin typeface="+mn-lt"/>
                <a:ea typeface="+mn-ea"/>
                <a:cs typeface="+mn-cs"/>
              </a:rPr>
              <a:t>Gen 1:4</a:t>
            </a:r>
          </a:p>
          <a:p>
            <a:pPr defTabSz="822960">
              <a:spcAft>
                <a:spcPts val="600"/>
              </a:spcAft>
            </a:pPr>
            <a:r>
              <a:rPr lang="en-US" sz="1260" kern="1200">
                <a:solidFill>
                  <a:schemeClr val="tx1"/>
                </a:solidFill>
                <a:latin typeface="+mn-lt"/>
                <a:ea typeface="+mn-ea"/>
                <a:cs typeface="+mn-cs"/>
              </a:rPr>
              <a:t>Gen 1:5</a:t>
            </a:r>
            <a:endParaRPr lang="en-US" sz="1400"/>
          </a:p>
        </p:txBody>
      </p:sp>
      <p:sp>
        <p:nvSpPr>
          <p:cNvPr id="36" name="TextBox 35">
            <a:extLst>
              <a:ext uri="{FF2B5EF4-FFF2-40B4-BE49-F238E27FC236}">
                <a16:creationId xmlns:a16="http://schemas.microsoft.com/office/drawing/2014/main" id="{9807886C-EA44-B8D8-FCDF-FB4486413A36}"/>
              </a:ext>
            </a:extLst>
          </p:cNvPr>
          <p:cNvSpPr txBox="1"/>
          <p:nvPr/>
        </p:nvSpPr>
        <p:spPr>
          <a:xfrm>
            <a:off x="4168876" y="3358459"/>
            <a:ext cx="696024" cy="827919"/>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Gen 1:6</a:t>
            </a:r>
          </a:p>
          <a:p>
            <a:pPr defTabSz="822960">
              <a:spcAft>
                <a:spcPts val="600"/>
              </a:spcAft>
            </a:pPr>
            <a:r>
              <a:rPr lang="en-US" sz="1260" kern="1200">
                <a:solidFill>
                  <a:schemeClr val="tx1"/>
                </a:solidFill>
                <a:latin typeface="+mn-lt"/>
                <a:ea typeface="+mn-ea"/>
                <a:cs typeface="+mn-cs"/>
              </a:rPr>
              <a:t>Gen 1:7</a:t>
            </a:r>
          </a:p>
          <a:p>
            <a:pPr defTabSz="822960">
              <a:spcAft>
                <a:spcPts val="600"/>
              </a:spcAft>
            </a:pPr>
            <a:r>
              <a:rPr lang="en-US" sz="1260" kern="1200">
                <a:solidFill>
                  <a:schemeClr val="tx1"/>
                </a:solidFill>
                <a:latin typeface="+mn-lt"/>
                <a:ea typeface="+mn-ea"/>
                <a:cs typeface="+mn-cs"/>
              </a:rPr>
              <a:t>Gen 1:8</a:t>
            </a:r>
            <a:endParaRPr lang="en-US" sz="1400"/>
          </a:p>
        </p:txBody>
      </p:sp>
      <p:sp>
        <p:nvSpPr>
          <p:cNvPr id="37" name="TextBox 36">
            <a:extLst>
              <a:ext uri="{FF2B5EF4-FFF2-40B4-BE49-F238E27FC236}">
                <a16:creationId xmlns:a16="http://schemas.microsoft.com/office/drawing/2014/main" id="{5B60D9C1-C982-917E-C663-7532C3E8A215}"/>
              </a:ext>
            </a:extLst>
          </p:cNvPr>
          <p:cNvSpPr txBox="1"/>
          <p:nvPr/>
        </p:nvSpPr>
        <p:spPr>
          <a:xfrm>
            <a:off x="5263720" y="3338001"/>
            <a:ext cx="777777" cy="1369606"/>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Gen 1:9</a:t>
            </a:r>
          </a:p>
          <a:p>
            <a:pPr defTabSz="822960">
              <a:spcAft>
                <a:spcPts val="600"/>
              </a:spcAft>
            </a:pPr>
            <a:r>
              <a:rPr lang="en-US" sz="1260" kern="1200">
                <a:solidFill>
                  <a:schemeClr val="tx1"/>
                </a:solidFill>
                <a:latin typeface="+mn-lt"/>
                <a:ea typeface="+mn-ea"/>
                <a:cs typeface="+mn-cs"/>
              </a:rPr>
              <a:t>Gen 1:10</a:t>
            </a:r>
          </a:p>
          <a:p>
            <a:pPr defTabSz="822960">
              <a:spcAft>
                <a:spcPts val="600"/>
              </a:spcAft>
            </a:pPr>
            <a:r>
              <a:rPr lang="en-US" sz="1260" kern="1200">
                <a:solidFill>
                  <a:schemeClr val="tx1"/>
                </a:solidFill>
                <a:latin typeface="+mn-lt"/>
                <a:ea typeface="+mn-ea"/>
                <a:cs typeface="+mn-cs"/>
              </a:rPr>
              <a:t>Gen 1:11</a:t>
            </a:r>
          </a:p>
          <a:p>
            <a:pPr defTabSz="822960">
              <a:spcAft>
                <a:spcPts val="600"/>
              </a:spcAft>
            </a:pPr>
            <a:r>
              <a:rPr lang="en-US" sz="1260" kern="1200">
                <a:solidFill>
                  <a:schemeClr val="tx1"/>
                </a:solidFill>
                <a:latin typeface="+mn-lt"/>
                <a:ea typeface="+mn-ea"/>
                <a:cs typeface="+mn-cs"/>
              </a:rPr>
              <a:t>Gen 1:12</a:t>
            </a:r>
          </a:p>
          <a:p>
            <a:pPr defTabSz="822960">
              <a:spcAft>
                <a:spcPts val="600"/>
              </a:spcAft>
            </a:pPr>
            <a:r>
              <a:rPr lang="en-US" sz="1260" kern="1200">
                <a:solidFill>
                  <a:schemeClr val="tx1"/>
                </a:solidFill>
                <a:latin typeface="+mn-lt"/>
                <a:ea typeface="+mn-ea"/>
                <a:cs typeface="+mn-cs"/>
              </a:rPr>
              <a:t>Gen 1:13</a:t>
            </a:r>
            <a:endParaRPr lang="en-US" sz="1400"/>
          </a:p>
        </p:txBody>
      </p:sp>
      <p:sp>
        <p:nvSpPr>
          <p:cNvPr id="38" name="TextBox 37">
            <a:extLst>
              <a:ext uri="{FF2B5EF4-FFF2-40B4-BE49-F238E27FC236}">
                <a16:creationId xmlns:a16="http://schemas.microsoft.com/office/drawing/2014/main" id="{CD71A669-F8A1-5151-FA24-C80DC0932A59}"/>
              </a:ext>
            </a:extLst>
          </p:cNvPr>
          <p:cNvSpPr txBox="1"/>
          <p:nvPr/>
        </p:nvSpPr>
        <p:spPr>
          <a:xfrm>
            <a:off x="6438006" y="3372161"/>
            <a:ext cx="777777" cy="1640449"/>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Gen 1:14</a:t>
            </a:r>
          </a:p>
          <a:p>
            <a:pPr defTabSz="822960">
              <a:spcAft>
                <a:spcPts val="600"/>
              </a:spcAft>
            </a:pPr>
            <a:r>
              <a:rPr lang="en-US" sz="1260" kern="1200">
                <a:solidFill>
                  <a:schemeClr val="tx1"/>
                </a:solidFill>
                <a:latin typeface="+mn-lt"/>
                <a:ea typeface="+mn-ea"/>
                <a:cs typeface="+mn-cs"/>
              </a:rPr>
              <a:t>Gen 1:15</a:t>
            </a:r>
          </a:p>
          <a:p>
            <a:pPr defTabSz="822960">
              <a:spcAft>
                <a:spcPts val="600"/>
              </a:spcAft>
            </a:pPr>
            <a:r>
              <a:rPr lang="en-US" sz="1260" kern="1200">
                <a:solidFill>
                  <a:schemeClr val="tx1"/>
                </a:solidFill>
                <a:latin typeface="+mn-lt"/>
                <a:ea typeface="+mn-ea"/>
                <a:cs typeface="+mn-cs"/>
              </a:rPr>
              <a:t>Gen 1:16</a:t>
            </a:r>
          </a:p>
          <a:p>
            <a:pPr defTabSz="822960">
              <a:spcAft>
                <a:spcPts val="600"/>
              </a:spcAft>
            </a:pPr>
            <a:r>
              <a:rPr lang="en-US" sz="1260" kern="1200">
                <a:solidFill>
                  <a:schemeClr val="tx1"/>
                </a:solidFill>
                <a:latin typeface="+mn-lt"/>
                <a:ea typeface="+mn-ea"/>
                <a:cs typeface="+mn-cs"/>
              </a:rPr>
              <a:t>Gen 1:17</a:t>
            </a:r>
          </a:p>
          <a:p>
            <a:pPr defTabSz="822960">
              <a:spcAft>
                <a:spcPts val="600"/>
              </a:spcAft>
            </a:pPr>
            <a:r>
              <a:rPr lang="en-US" sz="1260" kern="1200">
                <a:solidFill>
                  <a:schemeClr val="tx1"/>
                </a:solidFill>
                <a:latin typeface="+mn-lt"/>
                <a:ea typeface="+mn-ea"/>
                <a:cs typeface="+mn-cs"/>
              </a:rPr>
              <a:t>Gen 1:18</a:t>
            </a:r>
          </a:p>
          <a:p>
            <a:pPr defTabSz="822960">
              <a:spcAft>
                <a:spcPts val="600"/>
              </a:spcAft>
            </a:pPr>
            <a:r>
              <a:rPr lang="en-US" sz="1260" kern="1200">
                <a:solidFill>
                  <a:schemeClr val="tx1"/>
                </a:solidFill>
                <a:latin typeface="+mn-lt"/>
                <a:ea typeface="+mn-ea"/>
                <a:cs typeface="+mn-cs"/>
              </a:rPr>
              <a:t>Gen 1:19</a:t>
            </a:r>
            <a:endParaRPr lang="en-US" sz="1400"/>
          </a:p>
        </p:txBody>
      </p:sp>
      <p:sp>
        <p:nvSpPr>
          <p:cNvPr id="39" name="TextBox 38">
            <a:extLst>
              <a:ext uri="{FF2B5EF4-FFF2-40B4-BE49-F238E27FC236}">
                <a16:creationId xmlns:a16="http://schemas.microsoft.com/office/drawing/2014/main" id="{4577161F-1154-E570-3304-AA19EA9B0CE0}"/>
              </a:ext>
            </a:extLst>
          </p:cNvPr>
          <p:cNvSpPr txBox="1"/>
          <p:nvPr/>
        </p:nvSpPr>
        <p:spPr>
          <a:xfrm>
            <a:off x="7489633" y="3352606"/>
            <a:ext cx="777777" cy="1098762"/>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Gen 1:20</a:t>
            </a:r>
          </a:p>
          <a:p>
            <a:pPr defTabSz="822960">
              <a:spcAft>
                <a:spcPts val="600"/>
              </a:spcAft>
            </a:pPr>
            <a:r>
              <a:rPr lang="en-US" sz="1260" kern="1200">
                <a:solidFill>
                  <a:schemeClr val="tx1"/>
                </a:solidFill>
                <a:latin typeface="+mn-lt"/>
                <a:ea typeface="+mn-ea"/>
                <a:cs typeface="+mn-cs"/>
              </a:rPr>
              <a:t>Gen 1:21</a:t>
            </a:r>
          </a:p>
          <a:p>
            <a:pPr defTabSz="822960">
              <a:spcAft>
                <a:spcPts val="600"/>
              </a:spcAft>
            </a:pPr>
            <a:r>
              <a:rPr lang="en-US" sz="1260" kern="1200">
                <a:solidFill>
                  <a:schemeClr val="tx1"/>
                </a:solidFill>
                <a:latin typeface="+mn-lt"/>
                <a:ea typeface="+mn-ea"/>
                <a:cs typeface="+mn-cs"/>
              </a:rPr>
              <a:t>Gen 1:22</a:t>
            </a:r>
          </a:p>
          <a:p>
            <a:pPr defTabSz="822960">
              <a:spcAft>
                <a:spcPts val="600"/>
              </a:spcAft>
            </a:pPr>
            <a:r>
              <a:rPr lang="en-US" sz="1260" kern="1200">
                <a:solidFill>
                  <a:schemeClr val="tx1"/>
                </a:solidFill>
                <a:latin typeface="+mn-lt"/>
                <a:ea typeface="+mn-ea"/>
                <a:cs typeface="+mn-cs"/>
              </a:rPr>
              <a:t>Gen 1:23</a:t>
            </a:r>
            <a:endParaRPr lang="en-US" sz="1400"/>
          </a:p>
        </p:txBody>
      </p:sp>
      <p:sp>
        <p:nvSpPr>
          <p:cNvPr id="40" name="TextBox 39">
            <a:extLst>
              <a:ext uri="{FF2B5EF4-FFF2-40B4-BE49-F238E27FC236}">
                <a16:creationId xmlns:a16="http://schemas.microsoft.com/office/drawing/2014/main" id="{6E29E4FD-38EC-CD77-50D7-453006F45024}"/>
              </a:ext>
            </a:extLst>
          </p:cNvPr>
          <p:cNvSpPr txBox="1"/>
          <p:nvPr/>
        </p:nvSpPr>
        <p:spPr>
          <a:xfrm>
            <a:off x="8687729" y="3352606"/>
            <a:ext cx="777777" cy="2182136"/>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Gen 1:24</a:t>
            </a:r>
          </a:p>
          <a:p>
            <a:pPr defTabSz="822960">
              <a:spcAft>
                <a:spcPts val="600"/>
              </a:spcAft>
            </a:pPr>
            <a:r>
              <a:rPr lang="en-US" sz="1260" kern="1200">
                <a:solidFill>
                  <a:schemeClr val="tx1"/>
                </a:solidFill>
                <a:latin typeface="+mn-lt"/>
                <a:ea typeface="+mn-ea"/>
                <a:cs typeface="+mn-cs"/>
              </a:rPr>
              <a:t>Gen 1:25</a:t>
            </a:r>
          </a:p>
          <a:p>
            <a:pPr defTabSz="822960">
              <a:spcAft>
                <a:spcPts val="600"/>
              </a:spcAft>
            </a:pPr>
            <a:r>
              <a:rPr lang="en-US" sz="1260" kern="1200">
                <a:solidFill>
                  <a:schemeClr val="tx1"/>
                </a:solidFill>
                <a:latin typeface="+mn-lt"/>
                <a:ea typeface="+mn-ea"/>
                <a:cs typeface="+mn-cs"/>
              </a:rPr>
              <a:t>Gen 1:26</a:t>
            </a:r>
          </a:p>
          <a:p>
            <a:pPr defTabSz="822960">
              <a:spcAft>
                <a:spcPts val="600"/>
              </a:spcAft>
            </a:pPr>
            <a:r>
              <a:rPr lang="en-US" sz="1260" kern="1200">
                <a:solidFill>
                  <a:schemeClr val="tx1"/>
                </a:solidFill>
                <a:latin typeface="+mn-lt"/>
                <a:ea typeface="+mn-ea"/>
                <a:cs typeface="+mn-cs"/>
              </a:rPr>
              <a:t>Gen 1:27</a:t>
            </a:r>
          </a:p>
          <a:p>
            <a:pPr defTabSz="822960">
              <a:spcAft>
                <a:spcPts val="600"/>
              </a:spcAft>
            </a:pPr>
            <a:r>
              <a:rPr lang="en-US" sz="1260" kern="1200">
                <a:solidFill>
                  <a:schemeClr val="tx1"/>
                </a:solidFill>
                <a:latin typeface="+mn-lt"/>
                <a:ea typeface="+mn-ea"/>
                <a:cs typeface="+mn-cs"/>
              </a:rPr>
              <a:t>Gen 1:28</a:t>
            </a:r>
          </a:p>
          <a:p>
            <a:pPr defTabSz="822960">
              <a:spcAft>
                <a:spcPts val="600"/>
              </a:spcAft>
            </a:pPr>
            <a:r>
              <a:rPr lang="en-US" sz="1260" kern="1200">
                <a:solidFill>
                  <a:schemeClr val="tx1"/>
                </a:solidFill>
                <a:latin typeface="+mn-lt"/>
                <a:ea typeface="+mn-ea"/>
                <a:cs typeface="+mn-cs"/>
              </a:rPr>
              <a:t>Gen 1:29</a:t>
            </a:r>
          </a:p>
          <a:p>
            <a:pPr defTabSz="822960">
              <a:spcAft>
                <a:spcPts val="600"/>
              </a:spcAft>
            </a:pPr>
            <a:r>
              <a:rPr lang="en-US" sz="1260" kern="1200">
                <a:solidFill>
                  <a:schemeClr val="tx1"/>
                </a:solidFill>
                <a:latin typeface="+mn-lt"/>
                <a:ea typeface="+mn-ea"/>
                <a:cs typeface="+mn-cs"/>
              </a:rPr>
              <a:t>Gen 1:30</a:t>
            </a:r>
          </a:p>
          <a:p>
            <a:pPr defTabSz="822960">
              <a:spcAft>
                <a:spcPts val="600"/>
              </a:spcAft>
            </a:pPr>
            <a:r>
              <a:rPr lang="en-US" sz="1260" kern="1200">
                <a:solidFill>
                  <a:schemeClr val="tx1"/>
                </a:solidFill>
                <a:latin typeface="+mn-lt"/>
                <a:ea typeface="+mn-ea"/>
                <a:cs typeface="+mn-cs"/>
              </a:rPr>
              <a:t>Gen 1:31</a:t>
            </a:r>
            <a:endParaRPr lang="en-US" sz="1400"/>
          </a:p>
        </p:txBody>
      </p:sp>
      <p:sp>
        <p:nvSpPr>
          <p:cNvPr id="41" name="TextBox 40">
            <a:extLst>
              <a:ext uri="{FF2B5EF4-FFF2-40B4-BE49-F238E27FC236}">
                <a16:creationId xmlns:a16="http://schemas.microsoft.com/office/drawing/2014/main" id="{2E1C9B9A-8FC7-177C-2E44-24AA2691180C}"/>
              </a:ext>
            </a:extLst>
          </p:cNvPr>
          <p:cNvSpPr txBox="1"/>
          <p:nvPr/>
        </p:nvSpPr>
        <p:spPr>
          <a:xfrm>
            <a:off x="9765754" y="3386218"/>
            <a:ext cx="696024" cy="827919"/>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Gen 2:1</a:t>
            </a:r>
          </a:p>
          <a:p>
            <a:pPr defTabSz="822960">
              <a:spcAft>
                <a:spcPts val="600"/>
              </a:spcAft>
            </a:pPr>
            <a:r>
              <a:rPr lang="en-US" sz="1260" kern="1200">
                <a:solidFill>
                  <a:schemeClr val="tx1"/>
                </a:solidFill>
                <a:latin typeface="+mn-lt"/>
                <a:ea typeface="+mn-ea"/>
                <a:cs typeface="+mn-cs"/>
              </a:rPr>
              <a:t>Gen 2:2</a:t>
            </a:r>
          </a:p>
          <a:p>
            <a:pPr defTabSz="822960">
              <a:spcAft>
                <a:spcPts val="600"/>
              </a:spcAft>
            </a:pPr>
            <a:r>
              <a:rPr lang="en-US" sz="1260" kern="1200">
                <a:solidFill>
                  <a:schemeClr val="tx1"/>
                </a:solidFill>
                <a:latin typeface="+mn-lt"/>
                <a:ea typeface="+mn-ea"/>
                <a:cs typeface="+mn-cs"/>
              </a:rPr>
              <a:t>Gen 2:3</a:t>
            </a:r>
            <a:endParaRPr lang="en-US" sz="1400"/>
          </a:p>
        </p:txBody>
      </p:sp>
      <p:sp>
        <p:nvSpPr>
          <p:cNvPr id="4" name="TextBox 3">
            <a:extLst>
              <a:ext uri="{FF2B5EF4-FFF2-40B4-BE49-F238E27FC236}">
                <a16:creationId xmlns:a16="http://schemas.microsoft.com/office/drawing/2014/main" id="{BCAC1DFB-9D54-FAF3-5DB7-1ED86E90728D}"/>
              </a:ext>
            </a:extLst>
          </p:cNvPr>
          <p:cNvSpPr txBox="1"/>
          <p:nvPr/>
        </p:nvSpPr>
        <p:spPr>
          <a:xfrm>
            <a:off x="1381598" y="5043389"/>
            <a:ext cx="1217256" cy="341632"/>
          </a:xfrm>
          <a:prstGeom prst="rect">
            <a:avLst/>
          </a:prstGeom>
          <a:noFill/>
        </p:spPr>
        <p:txBody>
          <a:bodyPr wrap="none" rtlCol="0">
            <a:spAutoFit/>
          </a:bodyPr>
          <a:lstStyle/>
          <a:p>
            <a:pPr defTabSz="822960">
              <a:spcAft>
                <a:spcPts val="600"/>
              </a:spcAft>
            </a:pPr>
            <a:r>
              <a:rPr lang="en-US" sz="1620" kern="1200">
                <a:solidFill>
                  <a:schemeClr val="tx1"/>
                </a:solidFill>
                <a:latin typeface="+mn-lt"/>
                <a:ea typeface="+mn-ea"/>
                <a:cs typeface="+mn-cs"/>
              </a:rPr>
              <a:t>Redemption</a:t>
            </a:r>
            <a:endParaRPr lang="en-US"/>
          </a:p>
        </p:txBody>
      </p:sp>
      <p:cxnSp>
        <p:nvCxnSpPr>
          <p:cNvPr id="6" name="Straight Connector 5">
            <a:extLst>
              <a:ext uri="{FF2B5EF4-FFF2-40B4-BE49-F238E27FC236}">
                <a16:creationId xmlns:a16="http://schemas.microsoft.com/office/drawing/2014/main" id="{6B8DDA02-CEFB-E78C-BB48-D085B030B339}"/>
              </a:ext>
            </a:extLst>
          </p:cNvPr>
          <p:cNvCxnSpPr>
            <a:cxnSpLocks/>
          </p:cNvCxnSpPr>
          <p:nvPr/>
        </p:nvCxnSpPr>
        <p:spPr>
          <a:xfrm>
            <a:off x="2685190" y="5403126"/>
            <a:ext cx="7821245" cy="857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C861BAFC-3168-6D2B-808E-6DEA2D120043}"/>
              </a:ext>
            </a:extLst>
          </p:cNvPr>
          <p:cNvCxnSpPr/>
          <p:nvPr/>
        </p:nvCxnSpPr>
        <p:spPr>
          <a:xfrm>
            <a:off x="2685190" y="5068245"/>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54E8466-1368-E083-5FA2-F6E0826F7D63}"/>
              </a:ext>
            </a:extLst>
          </p:cNvPr>
          <p:cNvCxnSpPr/>
          <p:nvPr/>
        </p:nvCxnSpPr>
        <p:spPr>
          <a:xfrm>
            <a:off x="10506434" y="5136776"/>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7EB7B602-EA70-CB68-86B6-315C8D9B7CFB}"/>
              </a:ext>
            </a:extLst>
          </p:cNvPr>
          <p:cNvCxnSpPr/>
          <p:nvPr/>
        </p:nvCxnSpPr>
        <p:spPr>
          <a:xfrm>
            <a:off x="7325889" y="5095675"/>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3652A20-2F5C-A7CE-795A-0C2D55DAF188}"/>
              </a:ext>
            </a:extLst>
          </p:cNvPr>
          <p:cNvCxnSpPr/>
          <p:nvPr/>
        </p:nvCxnSpPr>
        <p:spPr>
          <a:xfrm>
            <a:off x="9513811" y="5100074"/>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0BA69DC2-2708-E1F3-1904-975C2D71F2E3}"/>
              </a:ext>
            </a:extLst>
          </p:cNvPr>
          <p:cNvSpPr txBox="1"/>
          <p:nvPr/>
        </p:nvSpPr>
        <p:spPr>
          <a:xfrm>
            <a:off x="3868518" y="5006178"/>
            <a:ext cx="2433917" cy="341632"/>
          </a:xfrm>
          <a:prstGeom prst="rect">
            <a:avLst/>
          </a:prstGeom>
          <a:noFill/>
        </p:spPr>
        <p:txBody>
          <a:bodyPr wrap="square">
            <a:spAutoFit/>
          </a:bodyPr>
          <a:lstStyle/>
          <a:p>
            <a:pPr defTabSz="822960">
              <a:spcAft>
                <a:spcPts val="600"/>
              </a:spcAft>
            </a:pPr>
            <a:r>
              <a:rPr lang="en-US" sz="1620" kern="1200">
                <a:solidFill>
                  <a:schemeClr val="tx1"/>
                </a:solidFill>
                <a:latin typeface="+mn-lt"/>
                <a:ea typeface="+mn-ea"/>
                <a:cs typeface="+mn-cs"/>
              </a:rPr>
              <a:t>FOUR THOUSAND YEARS</a:t>
            </a:r>
            <a:endParaRPr lang="en-US"/>
          </a:p>
        </p:txBody>
      </p:sp>
      <p:sp>
        <p:nvSpPr>
          <p:cNvPr id="45" name="TextBox 44">
            <a:extLst>
              <a:ext uri="{FF2B5EF4-FFF2-40B4-BE49-F238E27FC236}">
                <a16:creationId xmlns:a16="http://schemas.microsoft.com/office/drawing/2014/main" id="{4C247B11-70E2-A181-8171-AA83F24A1586}"/>
              </a:ext>
            </a:extLst>
          </p:cNvPr>
          <p:cNvSpPr txBox="1"/>
          <p:nvPr/>
        </p:nvSpPr>
        <p:spPr>
          <a:xfrm>
            <a:off x="7293789" y="5054904"/>
            <a:ext cx="2221551" cy="341632"/>
          </a:xfrm>
          <a:prstGeom prst="rect">
            <a:avLst/>
          </a:prstGeom>
          <a:noFill/>
        </p:spPr>
        <p:txBody>
          <a:bodyPr wrap="square">
            <a:spAutoFit/>
          </a:bodyPr>
          <a:lstStyle/>
          <a:p>
            <a:pPr defTabSz="822960">
              <a:spcAft>
                <a:spcPts val="600"/>
              </a:spcAft>
            </a:pPr>
            <a:r>
              <a:rPr lang="en-US" sz="1620" kern="1200">
                <a:solidFill>
                  <a:schemeClr val="tx1"/>
                </a:solidFill>
                <a:latin typeface="+mn-lt"/>
                <a:ea typeface="+mn-ea"/>
                <a:cs typeface="+mn-cs"/>
              </a:rPr>
              <a:t>TWO THOUSAND YEARS</a:t>
            </a:r>
            <a:endParaRPr lang="en-US"/>
          </a:p>
        </p:txBody>
      </p:sp>
      <p:sp>
        <p:nvSpPr>
          <p:cNvPr id="46" name="TextBox 45">
            <a:extLst>
              <a:ext uri="{FF2B5EF4-FFF2-40B4-BE49-F238E27FC236}">
                <a16:creationId xmlns:a16="http://schemas.microsoft.com/office/drawing/2014/main" id="{A8DAC8A2-89BC-E9FF-91DF-9D6866A58396}"/>
              </a:ext>
            </a:extLst>
          </p:cNvPr>
          <p:cNvSpPr txBox="1"/>
          <p:nvPr/>
        </p:nvSpPr>
        <p:spPr>
          <a:xfrm>
            <a:off x="9454004" y="5053343"/>
            <a:ext cx="1180558" cy="341632"/>
          </a:xfrm>
          <a:prstGeom prst="rect">
            <a:avLst/>
          </a:prstGeom>
          <a:noFill/>
        </p:spPr>
        <p:txBody>
          <a:bodyPr wrap="square">
            <a:spAutoFit/>
          </a:bodyPr>
          <a:lstStyle/>
          <a:p>
            <a:pPr defTabSz="822960">
              <a:spcAft>
                <a:spcPts val="600"/>
              </a:spcAft>
            </a:pPr>
            <a:r>
              <a:rPr lang="en-US" sz="1620" kern="1200">
                <a:solidFill>
                  <a:schemeClr val="tx1"/>
                </a:solidFill>
                <a:latin typeface="+mn-lt"/>
                <a:ea typeface="+mn-ea"/>
                <a:cs typeface="+mn-cs"/>
              </a:rPr>
              <a:t>MILLENIUM</a:t>
            </a:r>
            <a:endParaRPr lang="en-US"/>
          </a:p>
        </p:txBody>
      </p:sp>
      <p:sp>
        <p:nvSpPr>
          <p:cNvPr id="47" name="TextBox 46">
            <a:extLst>
              <a:ext uri="{FF2B5EF4-FFF2-40B4-BE49-F238E27FC236}">
                <a16:creationId xmlns:a16="http://schemas.microsoft.com/office/drawing/2014/main" id="{7CE0AE6F-D691-61C3-AF00-CAC077DF88FA}"/>
              </a:ext>
            </a:extLst>
          </p:cNvPr>
          <p:cNvSpPr txBox="1"/>
          <p:nvPr/>
        </p:nvSpPr>
        <p:spPr>
          <a:xfrm>
            <a:off x="2593858" y="5458940"/>
            <a:ext cx="1457002" cy="286232"/>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Formation of Adam</a:t>
            </a:r>
            <a:endParaRPr lang="en-US" sz="1400"/>
          </a:p>
        </p:txBody>
      </p:sp>
      <p:sp>
        <p:nvSpPr>
          <p:cNvPr id="48" name="TextBox 47">
            <a:extLst>
              <a:ext uri="{FF2B5EF4-FFF2-40B4-BE49-F238E27FC236}">
                <a16:creationId xmlns:a16="http://schemas.microsoft.com/office/drawing/2014/main" id="{1DF4B2BB-2D74-C50C-FA18-3A34618C5648}"/>
              </a:ext>
            </a:extLst>
          </p:cNvPr>
          <p:cNvSpPr txBox="1"/>
          <p:nvPr/>
        </p:nvSpPr>
        <p:spPr>
          <a:xfrm>
            <a:off x="6330950" y="5443897"/>
            <a:ext cx="1093376" cy="286232"/>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Birth of Christ</a:t>
            </a:r>
            <a:endParaRPr lang="en-US" sz="1400"/>
          </a:p>
        </p:txBody>
      </p:sp>
      <p:sp>
        <p:nvSpPr>
          <p:cNvPr id="54" name="TextBox 53">
            <a:extLst>
              <a:ext uri="{FF2B5EF4-FFF2-40B4-BE49-F238E27FC236}">
                <a16:creationId xmlns:a16="http://schemas.microsoft.com/office/drawing/2014/main" id="{D5FB557B-B27A-AE69-2E97-6E99C33801AC}"/>
              </a:ext>
            </a:extLst>
          </p:cNvPr>
          <p:cNvSpPr txBox="1"/>
          <p:nvPr/>
        </p:nvSpPr>
        <p:spPr>
          <a:xfrm>
            <a:off x="3697362" y="5871033"/>
            <a:ext cx="2885918" cy="286232"/>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THE BUILDING OF THE NATION OF ISRAEL</a:t>
            </a:r>
            <a:endParaRPr lang="en-US" sz="1400"/>
          </a:p>
        </p:txBody>
      </p:sp>
      <p:sp>
        <p:nvSpPr>
          <p:cNvPr id="55" name="TextBox 54">
            <a:extLst>
              <a:ext uri="{FF2B5EF4-FFF2-40B4-BE49-F238E27FC236}">
                <a16:creationId xmlns:a16="http://schemas.microsoft.com/office/drawing/2014/main" id="{E0F2B8AF-4022-33AD-8786-EDC5B51253C8}"/>
              </a:ext>
            </a:extLst>
          </p:cNvPr>
          <p:cNvSpPr txBox="1"/>
          <p:nvPr/>
        </p:nvSpPr>
        <p:spPr>
          <a:xfrm>
            <a:off x="7795760" y="5453086"/>
            <a:ext cx="1179041" cy="286232"/>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ACTS - 30 Years</a:t>
            </a:r>
            <a:endParaRPr lang="en-US" sz="1400"/>
          </a:p>
        </p:txBody>
      </p:sp>
      <p:sp>
        <p:nvSpPr>
          <p:cNvPr id="56" name="TextBox 55">
            <a:extLst>
              <a:ext uri="{FF2B5EF4-FFF2-40B4-BE49-F238E27FC236}">
                <a16:creationId xmlns:a16="http://schemas.microsoft.com/office/drawing/2014/main" id="{B7EE084C-684E-0590-79F8-F143B241FEEB}"/>
              </a:ext>
            </a:extLst>
          </p:cNvPr>
          <p:cNvSpPr txBox="1"/>
          <p:nvPr/>
        </p:nvSpPr>
        <p:spPr>
          <a:xfrm>
            <a:off x="7489633" y="5642579"/>
            <a:ext cx="1779911" cy="286232"/>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REVELATION 1,970 Years</a:t>
            </a:r>
            <a:endParaRPr lang="en-US" sz="1400"/>
          </a:p>
        </p:txBody>
      </p:sp>
      <p:sp>
        <p:nvSpPr>
          <p:cNvPr id="57" name="TextBox 56">
            <a:extLst>
              <a:ext uri="{FF2B5EF4-FFF2-40B4-BE49-F238E27FC236}">
                <a16:creationId xmlns:a16="http://schemas.microsoft.com/office/drawing/2014/main" id="{131804BF-520F-483E-B409-1B94255F87CD}"/>
              </a:ext>
            </a:extLst>
          </p:cNvPr>
          <p:cNvSpPr txBox="1"/>
          <p:nvPr/>
        </p:nvSpPr>
        <p:spPr>
          <a:xfrm>
            <a:off x="7449981" y="5885858"/>
            <a:ext cx="1868460" cy="286232"/>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THE AGE OF THE CHURCH</a:t>
            </a:r>
            <a:endParaRPr lang="en-US" sz="1400"/>
          </a:p>
        </p:txBody>
      </p:sp>
    </p:spTree>
    <p:extLst>
      <p:ext uri="{BB962C8B-B14F-4D97-AF65-F5344CB8AC3E}">
        <p14:creationId xmlns:p14="http://schemas.microsoft.com/office/powerpoint/2010/main" val="1909050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47"/>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48">
                                            <p:txEl>
                                              <p:pRg st="0" end="0"/>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54"/>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45"/>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55"/>
                                        </p:tgtEl>
                                        <p:attrNameLst>
                                          <p:attrName>style.visibility</p:attrName>
                                        </p:attrNameLst>
                                      </p:cBhvr>
                                      <p:to>
                                        <p:strVal val="visible"/>
                                      </p:to>
                                    </p:set>
                                  </p:childTnLst>
                                </p:cTn>
                              </p:par>
                            </p:childTnLst>
                          </p:cTn>
                        </p:par>
                        <p:par>
                          <p:cTn id="22" fill="hold">
                            <p:stCondLst>
                              <p:cond delay="0"/>
                            </p:stCondLst>
                            <p:childTnLst>
                              <p:par>
                                <p:cTn id="23" presetID="1" presetClass="entr" presetSubtype="0" fill="hold" grpId="0" nodeType="afterEffect">
                                  <p:stCondLst>
                                    <p:cond delay="0"/>
                                  </p:stCondLst>
                                  <p:childTnLst>
                                    <p:set>
                                      <p:cBhvr>
                                        <p:cTn id="24" dur="1" fill="hold">
                                          <p:stCondLst>
                                            <p:cond delay="0"/>
                                          </p:stCondLst>
                                        </p:cTn>
                                        <p:tgtEl>
                                          <p:spTgt spid="56"/>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grpId="0" nodeType="afterEffect">
                                  <p:stCondLst>
                                    <p:cond delay="0"/>
                                  </p:stCondLst>
                                  <p:childTnLst>
                                    <p:set>
                                      <p:cBhvr>
                                        <p:cTn id="27" dur="1" fill="hold">
                                          <p:stCondLst>
                                            <p:cond delay="0"/>
                                          </p:stCondLst>
                                        </p:cTn>
                                        <p:tgtEl>
                                          <p:spTgt spid="57"/>
                                        </p:tgtEl>
                                        <p:attrNameLst>
                                          <p:attrName>style.visibility</p:attrName>
                                        </p:attrNameLst>
                                      </p:cBhvr>
                                      <p:to>
                                        <p:strVal val="visible"/>
                                      </p:to>
                                    </p:set>
                                  </p:childTnLst>
                                </p:cTn>
                              </p:par>
                            </p:childTnLst>
                          </p:cTn>
                        </p:par>
                        <p:par>
                          <p:cTn id="28" fill="hold">
                            <p:stCondLst>
                              <p:cond delay="0"/>
                            </p:stCondLst>
                            <p:childTnLst>
                              <p:par>
                                <p:cTn id="29" presetID="1" presetClass="entr" presetSubtype="0" fill="hold" grpId="0" nodeType="afterEffect">
                                  <p:stCondLst>
                                    <p:cond delay="0"/>
                                  </p:stCondLst>
                                  <p:childTnLst>
                                    <p:set>
                                      <p:cBhvr>
                                        <p:cTn id="30"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5" grpId="0"/>
      <p:bldP spid="46" grpId="0"/>
      <p:bldP spid="47" grpId="0"/>
      <p:bldP spid="54" grpId="0"/>
      <p:bldP spid="55" grpId="0"/>
      <p:bldP spid="56" grpId="0"/>
      <p:bldP spid="5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06500"/>
            <a:ext cx="10606111" cy="443198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2:11 – Promise to the Overcomer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Ephesus – Smyrna Symbolic of the Church described in Christ’s Olivet Discourse (Matthew 24)</a:t>
            </a:r>
          </a:p>
          <a:p>
            <a:pPr lvl="0">
              <a:defRPr/>
            </a:pPr>
            <a:endParaRPr kumimoji="0" lang="en-US" sz="1800" u="none" strike="noStrike" kern="1200" cap="none" spc="0" normalizeH="0" baseline="0" noProof="0" dirty="0">
              <a:ln>
                <a:noFill/>
              </a:ln>
              <a:effectLst/>
              <a:uLnTx/>
              <a:uFillTx/>
              <a:latin typeface="Calibri" panose="020F0502020204030204"/>
            </a:endParaRPr>
          </a:p>
          <a:p>
            <a:pPr lvl="0" algn="ctr">
              <a:defRPr/>
            </a:pPr>
            <a:r>
              <a:rPr lang="en-US" i="1" dirty="0"/>
              <a:t>Mat 24:9  Then shall they deliver you up to be afflicted, and shall kill you: and ye shall be hated of all nations for my name's sake. </a:t>
            </a:r>
          </a:p>
          <a:p>
            <a:pPr lvl="0" algn="ctr">
              <a:defRPr/>
            </a:pPr>
            <a:r>
              <a:rPr lang="en-US" i="1" dirty="0"/>
              <a:t>Mat 24:10  And then shall many be offended, and shall betray one another, and shall hate one another. </a:t>
            </a:r>
          </a:p>
          <a:p>
            <a:pPr lvl="0" algn="ctr">
              <a:defRPr/>
            </a:pPr>
            <a:r>
              <a:rPr lang="en-US" i="1" dirty="0"/>
              <a:t>Mat 24:11  And many false prophets shall rise, and shall deceive many. </a:t>
            </a:r>
          </a:p>
          <a:p>
            <a:pPr lvl="0" algn="ctr">
              <a:defRPr/>
            </a:pPr>
            <a:r>
              <a:rPr lang="en-US" i="1" dirty="0"/>
              <a:t>Mat 24:12  And because iniquity shall abound, the love of many shall wax cold. </a:t>
            </a:r>
          </a:p>
          <a:p>
            <a:pPr lvl="0" algn="ctr">
              <a:defRPr/>
            </a:pPr>
            <a:r>
              <a:rPr lang="en-US" i="1" dirty="0"/>
              <a:t>Mat 24:13  But he that shall endure unto the end, the same shall be saved. </a:t>
            </a:r>
          </a:p>
          <a:p>
            <a:pPr lvl="0" algn="ctr">
              <a:defRPr/>
            </a:pPr>
            <a:r>
              <a:rPr lang="en-US" i="1" dirty="0"/>
              <a:t>Mat 24:14  And this gospel of the kingdom shall be preached in all the world for a witness unto all nations; and then shall the end come. </a:t>
            </a:r>
          </a:p>
          <a:p>
            <a:pPr lvl="0" algn="ctr">
              <a:defRPr/>
            </a:pPr>
            <a:r>
              <a:rPr lang="en-US" i="1" dirty="0"/>
              <a:t>Mat 24:15  When ye therefore shall see the abomination of desolation, spoken of by Daniel the prophet, stand in the holy place, (whoso readeth, let him understand:) </a:t>
            </a:r>
            <a:endParaRPr kumimoji="0" lang="en-US" sz="1800" i="1" u="none" strike="noStrike" kern="1200" cap="none" spc="0" normalizeH="0" baseline="0" noProof="0" dirty="0">
              <a:ln>
                <a:noFill/>
              </a:ln>
              <a:effectLst/>
              <a:uLnTx/>
              <a:uFillTx/>
              <a:latin typeface="Calibri" panose="020F0502020204030204"/>
            </a:endParaRPr>
          </a:p>
        </p:txBody>
      </p:sp>
    </p:spTree>
    <p:extLst>
      <p:ext uri="{BB962C8B-B14F-4D97-AF65-F5344CB8AC3E}">
        <p14:creationId xmlns:p14="http://schemas.microsoft.com/office/powerpoint/2010/main" val="3791342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06500"/>
            <a:ext cx="10606111" cy="443198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2:11 – Promise to the Overcomer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Ephesus – Smyrna Symbolic of the Church described in Christ’s Olivet Discourse (Matthew 24)</a:t>
            </a:r>
          </a:p>
          <a:p>
            <a:pPr lvl="0">
              <a:defRPr/>
            </a:pPr>
            <a:endParaRPr kumimoji="0" lang="en-US" sz="1800" u="none" strike="noStrike" kern="1200" cap="none" spc="0" normalizeH="0" baseline="0" noProof="0" dirty="0">
              <a:ln>
                <a:noFill/>
              </a:ln>
              <a:effectLst/>
              <a:uLnTx/>
              <a:uFillTx/>
              <a:latin typeface="Calibri" panose="020F0502020204030204"/>
            </a:endParaRPr>
          </a:p>
          <a:p>
            <a:pPr marL="285750" lvl="0" indent="-285750">
              <a:buFont typeface="Wingdings" panose="05000000000000000000" pitchFamily="2" charset="2"/>
              <a:buChar char="Ø"/>
              <a:defRPr/>
            </a:pPr>
            <a:r>
              <a:rPr lang="en-US" dirty="0"/>
              <a:t>Authentication of Daniel</a:t>
            </a:r>
          </a:p>
          <a:p>
            <a:pPr marL="285750" lvl="0" indent="-285750">
              <a:buFont typeface="Wingdings" panose="05000000000000000000" pitchFamily="2" charset="2"/>
              <a:buChar char="Ø"/>
              <a:defRPr/>
            </a:pPr>
            <a:r>
              <a:rPr kumimoji="0" lang="en-US" sz="1800" u="none" strike="noStrike" kern="1200" cap="none" spc="0" normalizeH="0" baseline="0" noProof="0" dirty="0">
                <a:ln>
                  <a:noFill/>
                </a:ln>
                <a:effectLst/>
                <a:uLnTx/>
                <a:uFillTx/>
                <a:latin typeface="Calibri" panose="020F0502020204030204"/>
              </a:rPr>
              <a:t>Highlights Daniel 9 (“the 70 Weeks”) as the key to end time prophecy</a:t>
            </a:r>
          </a:p>
          <a:p>
            <a:pPr marL="285750" lvl="0" indent="-285750">
              <a:buFont typeface="Wingdings" panose="05000000000000000000" pitchFamily="2" charset="2"/>
              <a:buChar char="Ø"/>
              <a:defRPr/>
            </a:pPr>
            <a:r>
              <a:rPr lang="en-US" dirty="0">
                <a:latin typeface="Calibri" panose="020F0502020204030204"/>
              </a:rPr>
              <a:t>Explains precisely what the “Abomination of Desolation” is: the anti-Christ stands in the Holy Place. Thus, the Temple must be standing.</a:t>
            </a:r>
          </a:p>
          <a:p>
            <a:pPr marL="285750" lvl="0" indent="-285750">
              <a:buFont typeface="Wingdings" panose="05000000000000000000" pitchFamily="2" charset="2"/>
              <a:buChar char="Ø"/>
              <a:defRPr/>
            </a:pPr>
            <a:r>
              <a:rPr kumimoji="0" lang="en-US" sz="1800" u="none" strike="noStrike" kern="1200" cap="none" spc="0" normalizeH="0" baseline="0" noProof="0" dirty="0">
                <a:ln>
                  <a:noFill/>
                </a:ln>
                <a:effectLst/>
                <a:uLnTx/>
                <a:uFillTx/>
                <a:latin typeface="Calibri" panose="020F0502020204030204"/>
              </a:rPr>
              <a:t>This is different than the Fall of Jerusalem in AD 70, (Vespasian was distracted by Nero’s death</a:t>
            </a:r>
            <a:r>
              <a:rPr kumimoji="0" lang="en-US" sz="1800" u="none" strike="noStrike" kern="1200" cap="none" spc="0" normalizeH="0" noProof="0" dirty="0">
                <a:ln>
                  <a:noFill/>
                </a:ln>
                <a:effectLst/>
                <a:uLnTx/>
                <a:uFillTx/>
                <a:latin typeface="Calibri" panose="020F0502020204030204"/>
              </a:rPr>
              <a:t> and the subsequent political turbulence in Rome. He becomes Emperor, and his son, Titus, continues with the siege. Josephus, Wars of the Jews, Book 4, 9:2; Book 5, 5:1)</a:t>
            </a:r>
          </a:p>
          <a:p>
            <a:pPr marL="285750" lvl="0" indent="-285750">
              <a:buFont typeface="Wingdings" panose="05000000000000000000" pitchFamily="2" charset="2"/>
              <a:buChar char="Ø"/>
              <a:defRPr/>
            </a:pPr>
            <a:r>
              <a:rPr lang="en-US" baseline="0" dirty="0">
                <a:latin typeface="Calibri" panose="020F0502020204030204"/>
              </a:rPr>
              <a:t>This</a:t>
            </a:r>
            <a:r>
              <a:rPr lang="en-US" dirty="0">
                <a:latin typeface="Calibri" panose="020F0502020204030204"/>
              </a:rPr>
              <a:t> is not just for “Pastors.” It clearly states, “whoever readeth, let him understand.” This is yet another commandment.</a:t>
            </a:r>
            <a:endParaRPr kumimoji="0" lang="en-US" sz="1800" u="none" strike="noStrike" kern="1200" cap="none" spc="0" normalizeH="0" baseline="0" noProof="0" dirty="0">
              <a:ln>
                <a:noFill/>
              </a:ln>
              <a:effectLst/>
              <a:uLnTx/>
              <a:uFillTx/>
              <a:latin typeface="Calibri" panose="020F0502020204030204"/>
            </a:endParaRPr>
          </a:p>
          <a:p>
            <a:pPr marL="285750" lvl="0" indent="-285750">
              <a:buFont typeface="Wingdings" panose="05000000000000000000" pitchFamily="2" charset="2"/>
              <a:buChar char="Ø"/>
              <a:defRPr/>
            </a:pPr>
            <a:endParaRPr kumimoji="0" lang="en-US" sz="1800" u="none" strike="noStrike" kern="1200" cap="none" spc="0" normalizeH="0" baseline="0" noProof="0" dirty="0">
              <a:ln>
                <a:noFill/>
              </a:ln>
              <a:effectLst/>
              <a:uLnTx/>
              <a:uFillTx/>
              <a:latin typeface="Calibri" panose="020F0502020204030204"/>
            </a:endParaRPr>
          </a:p>
        </p:txBody>
      </p:sp>
    </p:spTree>
    <p:extLst>
      <p:ext uri="{BB962C8B-B14F-4D97-AF65-F5344CB8AC3E}">
        <p14:creationId xmlns:p14="http://schemas.microsoft.com/office/powerpoint/2010/main" val="3642457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06500"/>
            <a:ext cx="10606111" cy="38779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2:11 – Promise to the Overcomer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Ephesus – Smyrna Symbolic of the Church described in Christ’s Olivet Discourse (Matthew 24)</a:t>
            </a:r>
          </a:p>
          <a:p>
            <a:pPr lvl="0" algn="ctr">
              <a:defRPr/>
            </a:pPr>
            <a:endParaRPr kumimoji="0" lang="en-US" sz="1800" i="1" u="none" strike="noStrike" kern="1200" cap="none" spc="0" normalizeH="0" baseline="0" noProof="0" dirty="0">
              <a:ln>
                <a:noFill/>
              </a:ln>
              <a:effectLst/>
              <a:uLnTx/>
              <a:uFillTx/>
              <a:latin typeface="Calibri" panose="020F0502020204030204"/>
            </a:endParaRPr>
          </a:p>
          <a:p>
            <a:pPr lvl="0" algn="ctr">
              <a:defRPr/>
            </a:pPr>
            <a:r>
              <a:rPr lang="en-US" i="1" dirty="0"/>
              <a:t>Mat 24:16  Then let them which be in Judaea flee into the mountains: </a:t>
            </a:r>
          </a:p>
          <a:p>
            <a:pPr lvl="0" algn="ctr">
              <a:defRPr/>
            </a:pPr>
            <a:r>
              <a:rPr lang="en-US" i="1" dirty="0"/>
              <a:t>Mat 24:17  Let him which is on the housetop not come down to take any thing out of his house: </a:t>
            </a:r>
          </a:p>
          <a:p>
            <a:pPr lvl="0" algn="ctr">
              <a:defRPr/>
            </a:pPr>
            <a:r>
              <a:rPr lang="en-US" i="1" dirty="0"/>
              <a:t>Mat 24:18  Neither let him which is in the field return back to take his clothes. </a:t>
            </a:r>
          </a:p>
          <a:p>
            <a:pPr lvl="0" algn="ctr">
              <a:defRPr/>
            </a:pPr>
            <a:r>
              <a:rPr lang="en-US" i="1" dirty="0"/>
              <a:t>Mat 24:19  And woe unto them that are with child, and to them that give suck in those days! </a:t>
            </a:r>
          </a:p>
          <a:p>
            <a:pPr lvl="0" algn="ctr">
              <a:defRPr/>
            </a:pPr>
            <a:r>
              <a:rPr lang="en-US" i="1" dirty="0"/>
              <a:t>Mat 24:20  But pray ye that your flight be not in the winter, neither on the sabbath day: </a:t>
            </a:r>
          </a:p>
          <a:p>
            <a:pPr lvl="0" algn="ctr">
              <a:defRPr/>
            </a:pPr>
            <a:endParaRPr kumimoji="0" lang="en-US" sz="1800" i="1" u="none" strike="noStrike" kern="1200" cap="none" spc="0" normalizeH="0" baseline="0" noProof="0" dirty="0">
              <a:ln>
                <a:noFill/>
              </a:ln>
              <a:effectLst/>
              <a:uLnTx/>
              <a:uFillTx/>
              <a:latin typeface="Calibri" panose="020F0502020204030204"/>
            </a:endParaRPr>
          </a:p>
          <a:p>
            <a:pPr lvl="0">
              <a:defRPr/>
            </a:pPr>
            <a:r>
              <a:rPr lang="en-US" dirty="0">
                <a:latin typeface="Calibri" panose="020F0502020204030204"/>
              </a:rPr>
              <a:t>How can “them which be in Judea” see that which “stands in the Holy Place”? It is interesting to note Matthew is writing to the Jews and Luke is writing to the Gentiles. </a:t>
            </a:r>
            <a:endParaRPr kumimoji="0" lang="en-US" sz="1800" u="none" strike="noStrike" kern="1200" cap="none" spc="0" normalizeH="0" baseline="0" noProof="0" dirty="0">
              <a:ln>
                <a:noFill/>
              </a:ln>
              <a:effectLst/>
              <a:uLnTx/>
              <a:uFillTx/>
              <a:latin typeface="Calibri" panose="020F0502020204030204"/>
            </a:endParaRPr>
          </a:p>
        </p:txBody>
      </p:sp>
    </p:spTree>
    <p:extLst>
      <p:ext uri="{BB962C8B-B14F-4D97-AF65-F5344CB8AC3E}">
        <p14:creationId xmlns:p14="http://schemas.microsoft.com/office/powerpoint/2010/main" val="765650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06500"/>
            <a:ext cx="10606111" cy="553997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2:11 – Promise to the Overcomer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Ephesus – Smyrna Symbolic of the Church described in Christ’s Olivet Discourse (Matthew 24)</a:t>
            </a:r>
          </a:p>
          <a:p>
            <a:pPr lvl="0" algn="ctr">
              <a:defRPr/>
            </a:pPr>
            <a:endParaRPr kumimoji="0" lang="en-US" sz="1800" i="1" u="none" strike="noStrike" kern="1200" cap="none" spc="0" normalizeH="0" baseline="0" noProof="0" dirty="0">
              <a:ln>
                <a:noFill/>
              </a:ln>
              <a:effectLst/>
              <a:uLnTx/>
              <a:uFillTx/>
              <a:latin typeface="Calibri" panose="020F0502020204030204"/>
            </a:endParaRPr>
          </a:p>
          <a:p>
            <a:pPr lvl="0" algn="ctr">
              <a:defRPr/>
            </a:pPr>
            <a:r>
              <a:rPr lang="en-US" i="1" dirty="0"/>
              <a:t>Mat 24:21  For then shall be great tribulation, such as was not since the beginning of the world to this time, no, nor ever shall be. </a:t>
            </a:r>
          </a:p>
          <a:p>
            <a:pPr lvl="0" algn="ctr">
              <a:defRPr/>
            </a:pPr>
            <a:r>
              <a:rPr lang="en-US" i="1" dirty="0"/>
              <a:t>Mat 24:22  And except those days should be shortened, there should no flesh be saved: but for the elect's sake those days shall be shortened. </a:t>
            </a:r>
          </a:p>
          <a:p>
            <a:pPr lvl="0" algn="ctr">
              <a:defRPr/>
            </a:pPr>
            <a:r>
              <a:rPr lang="en-US" i="1" dirty="0"/>
              <a:t>Mat 24:23  Then if any man shall say unto you, Lo, here is Christ, or there; believe it not. </a:t>
            </a:r>
          </a:p>
          <a:p>
            <a:pPr lvl="0" algn="ctr">
              <a:defRPr/>
            </a:pPr>
            <a:r>
              <a:rPr lang="en-US" i="1" dirty="0"/>
              <a:t>Mat 24:24  For there shall arise false Christs, and false prophets, and shall shew great signs and wonders; insomuch that, if it were possible, they shall deceive the very elect. </a:t>
            </a:r>
          </a:p>
          <a:p>
            <a:pPr lvl="0" algn="ctr">
              <a:defRPr/>
            </a:pPr>
            <a:r>
              <a:rPr lang="en-US" i="1" dirty="0"/>
              <a:t>Mat 24:25  Behold, I have told you before. </a:t>
            </a:r>
          </a:p>
          <a:p>
            <a:pPr lvl="0" algn="ctr">
              <a:defRPr/>
            </a:pPr>
            <a:r>
              <a:rPr lang="en-US" i="1" dirty="0"/>
              <a:t>Mat 24:26  Wherefore if they shall say unto you, Behold, he is in the desert; go not forth: behold, he is in the secret chambers; believe it not. </a:t>
            </a:r>
          </a:p>
          <a:p>
            <a:pPr lvl="0" algn="ctr">
              <a:defRPr/>
            </a:pPr>
            <a:r>
              <a:rPr lang="en-US" i="1" dirty="0"/>
              <a:t>Mat 24:27  For as the lightning cometh out of the east, and shineth even unto the west; so shall also the coming of the Son of man be. </a:t>
            </a:r>
          </a:p>
          <a:p>
            <a:pPr lvl="0" algn="ctr">
              <a:defRPr/>
            </a:pPr>
            <a:r>
              <a:rPr lang="en-US" i="1" dirty="0"/>
              <a:t>Mat 24:28  For wheresoever the carcase is, there will the eagles be gathered together. </a:t>
            </a:r>
          </a:p>
          <a:p>
            <a:pPr lvl="0" algn="ctr">
              <a:defRPr/>
            </a:pPr>
            <a:r>
              <a:rPr lang="en-US" i="1" dirty="0"/>
              <a:t>The Coming of the Son of Man be fulfilled. </a:t>
            </a:r>
            <a:endParaRPr kumimoji="0" lang="en-US" sz="1800" u="none" strike="noStrike" kern="1200" cap="none" spc="0" normalizeH="0" baseline="0" noProof="0" dirty="0">
              <a:ln>
                <a:noFill/>
              </a:ln>
              <a:effectLst/>
              <a:uLnTx/>
              <a:uFillTx/>
              <a:latin typeface="Calibri" panose="020F0502020204030204"/>
            </a:endParaRPr>
          </a:p>
        </p:txBody>
      </p:sp>
    </p:spTree>
    <p:extLst>
      <p:ext uri="{BB962C8B-B14F-4D97-AF65-F5344CB8AC3E}">
        <p14:creationId xmlns:p14="http://schemas.microsoft.com/office/powerpoint/2010/main" val="1793601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06500"/>
            <a:ext cx="10606111" cy="443198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2:11 – Promise to the Overcomer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Ephesus – Smyrna Symbolic of the Church described in Christ’s Olivet Discourse (Matthew 24)</a:t>
            </a:r>
          </a:p>
          <a:p>
            <a:pPr lvl="0" algn="ctr">
              <a:defRPr/>
            </a:pPr>
            <a:endParaRPr kumimoji="0" lang="en-US" sz="1800" i="1" u="none" strike="noStrike" kern="1200" cap="none" spc="0" normalizeH="0" baseline="0" noProof="0" dirty="0">
              <a:ln>
                <a:noFill/>
              </a:ln>
              <a:effectLst/>
              <a:uLnTx/>
              <a:uFillTx/>
              <a:latin typeface="Calibri" panose="020F0502020204030204"/>
            </a:endParaRPr>
          </a:p>
          <a:p>
            <a:pPr lvl="0" algn="ctr">
              <a:defRPr/>
            </a:pPr>
            <a:r>
              <a:rPr lang="en-US" i="1" dirty="0"/>
              <a:t>Mat 24:29  Immediately after the tribulation of those days shall the sun be darkened, and the moon shall not give her light, and the stars shall fall from heaven, and the powers of the heavens shall be shaken: </a:t>
            </a:r>
          </a:p>
          <a:p>
            <a:pPr lvl="0" algn="ctr">
              <a:defRPr/>
            </a:pPr>
            <a:r>
              <a:rPr lang="en-US" i="1" dirty="0"/>
              <a:t>Mat 24:30  And then shall appear the sign of the Son of man in heaven: and then shall all the tribes of the earth mourn, and they shall see the Son of man coming in the clouds of heaven with power and great glory. </a:t>
            </a:r>
          </a:p>
          <a:p>
            <a:pPr lvl="0" algn="ctr">
              <a:defRPr/>
            </a:pPr>
            <a:r>
              <a:rPr lang="en-US" i="1" dirty="0"/>
              <a:t>Mat 24:31  And he shall send his angels with a great sound of a trumpet, and they shall gather together his elect from the four winds, from one end of heaven to the other. </a:t>
            </a:r>
          </a:p>
          <a:p>
            <a:pPr lvl="0" algn="ctr">
              <a:defRPr/>
            </a:pPr>
            <a:r>
              <a:rPr lang="en-US" i="1" dirty="0"/>
              <a:t>Mat 24:32  Now learn a parable of the fig tree; When his branch is yet tender, and putteth forth leaves, ye know that summer is nigh: </a:t>
            </a:r>
          </a:p>
          <a:p>
            <a:pPr lvl="0" algn="ctr">
              <a:defRPr/>
            </a:pPr>
            <a:r>
              <a:rPr lang="en-US" i="1" dirty="0"/>
              <a:t>Mat 24:33  So likewise ye, when ye shall see all these things, know that it is near, even at the doors. </a:t>
            </a:r>
          </a:p>
          <a:p>
            <a:pPr lvl="0" algn="ctr">
              <a:defRPr/>
            </a:pPr>
            <a:r>
              <a:rPr lang="en-US" i="1" dirty="0"/>
              <a:t>Mat 24:34  Verily I say unto you, This generation shall not pass, till all these things be fulfilled. </a:t>
            </a:r>
            <a:endParaRPr kumimoji="0" lang="en-US" sz="1800" u="none" strike="noStrike" kern="1200" cap="none" spc="0" normalizeH="0" baseline="0" noProof="0" dirty="0">
              <a:ln>
                <a:noFill/>
              </a:ln>
              <a:effectLst/>
              <a:uLnTx/>
              <a:uFillTx/>
              <a:latin typeface="Calibri" panose="020F0502020204030204"/>
            </a:endParaRPr>
          </a:p>
        </p:txBody>
      </p:sp>
    </p:spTree>
    <p:extLst>
      <p:ext uri="{BB962C8B-B14F-4D97-AF65-F5344CB8AC3E}">
        <p14:creationId xmlns:p14="http://schemas.microsoft.com/office/powerpoint/2010/main" val="94204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06500"/>
            <a:ext cx="10606111" cy="470898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2:11 – Promise to the Overcomer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Ephesus – Smyrna Symbolic of the Church described in Christ’s Olivet Discourse (Matthew 24)</a:t>
            </a:r>
          </a:p>
          <a:p>
            <a:pPr lvl="0" algn="ctr">
              <a:defRPr/>
            </a:pPr>
            <a:endParaRPr kumimoji="0" lang="en-US" sz="1800" i="1" u="none" strike="noStrike" kern="1200" cap="none" spc="0" normalizeH="0" baseline="0" noProof="0" dirty="0">
              <a:ln>
                <a:noFill/>
              </a:ln>
              <a:effectLst/>
              <a:uLnTx/>
              <a:uFillTx/>
              <a:latin typeface="Calibri" panose="020F0502020204030204"/>
            </a:endParaRPr>
          </a:p>
          <a:p>
            <a:pPr lvl="0">
              <a:defRPr/>
            </a:pPr>
            <a:r>
              <a:rPr lang="en-US" dirty="0"/>
              <a:t>Might we have two different (desolations and) generations in view?</a:t>
            </a:r>
          </a:p>
          <a:p>
            <a:pPr lvl="0">
              <a:defRPr/>
            </a:pPr>
            <a:endParaRPr kumimoji="0" lang="en-US" sz="1800" u="none" strike="noStrike" kern="1200" cap="none" spc="0" normalizeH="0" baseline="0" noProof="0" dirty="0">
              <a:ln>
                <a:noFill/>
              </a:ln>
              <a:effectLst/>
              <a:uLnTx/>
              <a:uFillTx/>
              <a:latin typeface="Calibri" panose="020F0502020204030204"/>
            </a:endParaRPr>
          </a:p>
          <a:p>
            <a:pPr lvl="0" algn="ctr">
              <a:defRPr/>
            </a:pPr>
            <a:r>
              <a:rPr lang="en-US" i="1" dirty="0"/>
              <a:t>Mat 24:35  Heaven and earth shall pass away, but my words shall not pass away. </a:t>
            </a:r>
          </a:p>
          <a:p>
            <a:pPr lvl="0" algn="ctr">
              <a:defRPr/>
            </a:pPr>
            <a:r>
              <a:rPr lang="en-US" i="1" dirty="0"/>
              <a:t>Mat 24:36  But of that day and hour knoweth no man, no, not the angels of heaven, but my Father only</a:t>
            </a:r>
            <a:r>
              <a:rPr lang="en-US" dirty="0"/>
              <a:t>.</a:t>
            </a:r>
          </a:p>
          <a:p>
            <a:pPr lvl="0" algn="ctr">
              <a:defRPr/>
            </a:pPr>
            <a:endParaRPr lang="en-US" dirty="0"/>
          </a:p>
          <a:p>
            <a:pPr lvl="0" algn="ctr">
              <a:defRPr/>
            </a:pPr>
            <a:r>
              <a:rPr lang="en-US" i="1" dirty="0"/>
              <a:t>Mar 13:31  Heaven and earth shall pass away: but my words shall not pass away. </a:t>
            </a:r>
          </a:p>
          <a:p>
            <a:pPr lvl="0" algn="ctr">
              <a:defRPr/>
            </a:pPr>
            <a:r>
              <a:rPr lang="en-US" i="1" dirty="0"/>
              <a:t>Mar 13:32  But of that day and that hour knoweth no man, no, not the angels which are in heaven, neither the Son, but the Father. </a:t>
            </a:r>
          </a:p>
          <a:p>
            <a:pPr lvl="0" algn="ctr">
              <a:defRPr/>
            </a:pPr>
            <a:endParaRPr kumimoji="0" lang="en-US" sz="1800" i="1" u="none" strike="noStrike" kern="1200" cap="none" spc="0" normalizeH="0" baseline="0" noProof="0" dirty="0">
              <a:ln>
                <a:noFill/>
              </a:ln>
              <a:effectLst/>
              <a:uLnTx/>
              <a:uFillTx/>
              <a:latin typeface="Calibri" panose="020F0502020204030204"/>
            </a:endParaRPr>
          </a:p>
          <a:p>
            <a:pPr lvl="0">
              <a:defRPr/>
            </a:pPr>
            <a:r>
              <a:rPr lang="en-US" dirty="0">
                <a:latin typeface="Calibri" panose="020F0502020204030204"/>
              </a:rPr>
              <a:t>The book of Mark adds something we do not see in Matthew. In Mark 13:32 the phrase is added “neither the Son…”</a:t>
            </a:r>
            <a:endParaRPr kumimoji="0" lang="en-US" sz="1800" u="none" strike="noStrike" kern="1200" cap="none" spc="0" normalizeH="0" baseline="0" noProof="0" dirty="0">
              <a:ln>
                <a:noFill/>
              </a:ln>
              <a:effectLst/>
              <a:uLnTx/>
              <a:uFillTx/>
              <a:latin typeface="Calibri" panose="020F0502020204030204"/>
            </a:endParaRPr>
          </a:p>
        </p:txBody>
      </p:sp>
    </p:spTree>
    <p:extLst>
      <p:ext uri="{BB962C8B-B14F-4D97-AF65-F5344CB8AC3E}">
        <p14:creationId xmlns:p14="http://schemas.microsoft.com/office/powerpoint/2010/main" val="683015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06500"/>
            <a:ext cx="10606111" cy="553997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2:11 – Promise to the Overcomer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Ephesus – Smyrna Symbolic of the Church described in Christ’s Olivet Discourse (Matthew 24)</a:t>
            </a:r>
          </a:p>
          <a:p>
            <a:pPr lvl="0" algn="ctr">
              <a:defRPr/>
            </a:pPr>
            <a:endParaRPr kumimoji="0" lang="en-US" sz="1800" i="1" u="none" strike="noStrike" kern="1200" cap="none" spc="0" normalizeH="0" baseline="0" noProof="0" dirty="0">
              <a:ln>
                <a:noFill/>
              </a:ln>
              <a:effectLst/>
              <a:uLnTx/>
              <a:uFillTx/>
              <a:latin typeface="Calibri" panose="020F0502020204030204"/>
            </a:endParaRPr>
          </a:p>
          <a:p>
            <a:pPr lvl="0" algn="ctr">
              <a:defRPr/>
            </a:pPr>
            <a:r>
              <a:rPr lang="en-US" i="1" dirty="0"/>
              <a:t>Mat 24:37  But as the days of Noe were, so shall also the coming of the Son of man be. </a:t>
            </a:r>
          </a:p>
          <a:p>
            <a:pPr lvl="0" algn="ctr">
              <a:defRPr/>
            </a:pPr>
            <a:r>
              <a:rPr lang="en-US" i="1" dirty="0"/>
              <a:t>Mat 24:38  For as in the days that were before the flood they were eating and drinking, marrying and giving in marriage, until the day that Noe entered into the ark, </a:t>
            </a:r>
          </a:p>
          <a:p>
            <a:pPr lvl="0" algn="ctr">
              <a:defRPr/>
            </a:pPr>
            <a:r>
              <a:rPr lang="en-US" i="1" dirty="0"/>
              <a:t>Mat 24:39  And knew not until the flood came, and took them all away; so shall also the coming of the Son of man be. </a:t>
            </a:r>
          </a:p>
          <a:p>
            <a:pPr lvl="0" algn="ctr">
              <a:defRPr/>
            </a:pPr>
            <a:r>
              <a:rPr lang="en-US" i="1" dirty="0"/>
              <a:t>Mat 24:40  Then shall two be in the field; the one shall be taken, and the other left. </a:t>
            </a:r>
          </a:p>
          <a:p>
            <a:pPr lvl="0" algn="ctr">
              <a:defRPr/>
            </a:pPr>
            <a:r>
              <a:rPr lang="en-US" i="1" dirty="0"/>
              <a:t>Mat 24:41  Two women shall be grinding at the mill; the one shall be taken, and the other left. </a:t>
            </a:r>
          </a:p>
          <a:p>
            <a:pPr lvl="0" algn="ctr">
              <a:defRPr/>
            </a:pPr>
            <a:r>
              <a:rPr lang="en-US" i="1" dirty="0"/>
              <a:t>Mat 24:42  Watch therefore: for ye know not what hour your Lord doth come. </a:t>
            </a:r>
          </a:p>
          <a:p>
            <a:pPr lvl="0" algn="ctr">
              <a:defRPr/>
            </a:pPr>
            <a:r>
              <a:rPr lang="en-US" i="1" dirty="0"/>
              <a:t>Mat 24:43  But know this, that if the goodman of the house had known in what watch the thief would come, he would have watched, and would not have suffered his house to be broken up. </a:t>
            </a:r>
          </a:p>
          <a:p>
            <a:pPr lvl="0" algn="ctr">
              <a:defRPr/>
            </a:pPr>
            <a:r>
              <a:rPr lang="en-US" i="1" dirty="0"/>
              <a:t>Mat 24:44  Therefore be ye also ready: for in such an hour as ye think not the Son of man cometh. </a:t>
            </a:r>
          </a:p>
          <a:p>
            <a:pPr lvl="0" algn="ctr">
              <a:defRPr/>
            </a:pPr>
            <a:r>
              <a:rPr lang="en-US" i="1" dirty="0"/>
              <a:t>Mat 24:45  Who then is a faithful and wise servant, whom his lord hath made ruler over his household, to give them meat in due season? </a:t>
            </a:r>
          </a:p>
          <a:p>
            <a:pPr lvl="0" algn="ctr">
              <a:defRPr/>
            </a:pPr>
            <a:r>
              <a:rPr lang="en-US" i="1" dirty="0"/>
              <a:t>Mat 24:46  Blessed is that servant, whom his lord when he cometh shall find so doing. </a:t>
            </a:r>
          </a:p>
        </p:txBody>
      </p:sp>
    </p:spTree>
    <p:extLst>
      <p:ext uri="{BB962C8B-B14F-4D97-AF65-F5344CB8AC3E}">
        <p14:creationId xmlns:p14="http://schemas.microsoft.com/office/powerpoint/2010/main" val="4225102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06500"/>
            <a:ext cx="10606111" cy="36009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2:11 – Promise to the Overcomer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Ephesus – Smyrna Symbolic of the Church described in Christ’s Olivet Discourse (Matthew 24)</a:t>
            </a:r>
          </a:p>
          <a:p>
            <a:pPr lvl="0" algn="ctr">
              <a:defRPr/>
            </a:pPr>
            <a:endParaRPr kumimoji="0" lang="en-US" sz="1800" i="1" u="none" strike="noStrike" kern="1200" cap="none" spc="0" normalizeH="0" baseline="0" noProof="0" dirty="0">
              <a:ln>
                <a:noFill/>
              </a:ln>
              <a:effectLst/>
              <a:uLnTx/>
              <a:uFillTx/>
              <a:latin typeface="Calibri" panose="020F0502020204030204"/>
            </a:endParaRPr>
          </a:p>
          <a:p>
            <a:pPr lvl="0" algn="ctr">
              <a:defRPr/>
            </a:pPr>
            <a:r>
              <a:rPr lang="en-US" i="1" dirty="0"/>
              <a:t>Mat 24:47  Verily I say unto you, That he shall make him ruler over all his goods. </a:t>
            </a:r>
          </a:p>
          <a:p>
            <a:pPr lvl="0" algn="ctr">
              <a:defRPr/>
            </a:pPr>
            <a:r>
              <a:rPr lang="en-US" i="1" dirty="0"/>
              <a:t>Mat 24:48  But and if that evil servant shall say in his heart, My lord delayeth his coming; </a:t>
            </a:r>
          </a:p>
          <a:p>
            <a:pPr lvl="0" algn="ctr">
              <a:defRPr/>
            </a:pPr>
            <a:r>
              <a:rPr lang="en-US" i="1" dirty="0"/>
              <a:t>Mat 24:49  And shall begin to smite his fellowservants, and to eat and drink with the drunken; </a:t>
            </a:r>
          </a:p>
          <a:p>
            <a:pPr lvl="0" algn="ctr">
              <a:defRPr/>
            </a:pPr>
            <a:r>
              <a:rPr lang="en-US" i="1" dirty="0"/>
              <a:t>Mat 24:50  The lord of that servant shall come in a day when he looketh not for him, and in an hour that he is not aware of, </a:t>
            </a:r>
          </a:p>
          <a:p>
            <a:pPr lvl="0" algn="ctr">
              <a:defRPr/>
            </a:pPr>
            <a:r>
              <a:rPr lang="en-US" i="1" dirty="0"/>
              <a:t>Mat 24:51  And shall cut him asunder, and appoint him his portion with the hypocrites: there shall be weeping and gnashing of teeth. </a:t>
            </a:r>
          </a:p>
        </p:txBody>
      </p:sp>
    </p:spTree>
    <p:extLst>
      <p:ext uri="{BB962C8B-B14F-4D97-AF65-F5344CB8AC3E}">
        <p14:creationId xmlns:p14="http://schemas.microsoft.com/office/powerpoint/2010/main" val="1867914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06500"/>
            <a:ext cx="10606111" cy="443198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2:11 – Promise to the Overcomer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Ephesus – Smyrna Symbolic of the Church described in Christ’s Olivet Discourse (LUKE 21)</a:t>
            </a:r>
          </a:p>
          <a:p>
            <a:pPr lvl="0" algn="ctr">
              <a:defRPr/>
            </a:pPr>
            <a:endParaRPr kumimoji="0" lang="en-US" sz="1800" i="1" u="none" strike="noStrike" kern="1200" cap="none" spc="0" normalizeH="0" baseline="0" noProof="0" dirty="0">
              <a:ln>
                <a:noFill/>
              </a:ln>
              <a:effectLst/>
              <a:uLnTx/>
              <a:uFillTx/>
              <a:latin typeface="Calibri" panose="020F0502020204030204"/>
            </a:endParaRPr>
          </a:p>
          <a:p>
            <a:pPr lvl="0" algn="ctr">
              <a:defRPr/>
            </a:pPr>
            <a:r>
              <a:rPr lang="en-US" i="1" dirty="0"/>
              <a:t>Luk 21:5  And as some spake of the temple, how it was adorned with goodly stones and gifts, he said, </a:t>
            </a:r>
          </a:p>
          <a:p>
            <a:pPr lvl="0" algn="ctr">
              <a:defRPr/>
            </a:pPr>
            <a:r>
              <a:rPr lang="en-US" i="1" dirty="0"/>
              <a:t>Luk 21:6  As for these things which ye behold, the days will come, in the which there shall not be left one stone upon another, that shall not be thrown down. </a:t>
            </a:r>
          </a:p>
          <a:p>
            <a:pPr lvl="0" algn="ctr">
              <a:defRPr/>
            </a:pPr>
            <a:r>
              <a:rPr lang="en-US" i="1" dirty="0"/>
              <a:t>Luk 21:7  And they asked him, saying, Master, but when shall these things be? and what sign will there be when these things shall come to pass? </a:t>
            </a:r>
          </a:p>
          <a:p>
            <a:pPr lvl="0" algn="ctr">
              <a:defRPr/>
            </a:pPr>
            <a:r>
              <a:rPr lang="en-US" i="1" dirty="0"/>
              <a:t>Luk 21:8  And he said, Take heed that ye be not deceived: for many shall come in my name, saying, I am Christ; and the time draweth near: go ye not therefore after them. </a:t>
            </a:r>
          </a:p>
          <a:p>
            <a:pPr lvl="0" algn="ctr">
              <a:defRPr/>
            </a:pPr>
            <a:r>
              <a:rPr lang="en-US" i="1" dirty="0"/>
              <a:t>Luk 21:9  But when ye shall hear of wars and commotions, be not terrified: for these things must first come to pass; but the end is not by and by. </a:t>
            </a:r>
          </a:p>
          <a:p>
            <a:pPr lvl="0" algn="ctr">
              <a:defRPr/>
            </a:pPr>
            <a:r>
              <a:rPr lang="en-US" i="1" dirty="0"/>
              <a:t>Luk 21:10  Then said he unto them, Nation shall rise against nation, and kingdom against kingdom: </a:t>
            </a:r>
          </a:p>
        </p:txBody>
      </p:sp>
    </p:spTree>
    <p:extLst>
      <p:ext uri="{BB962C8B-B14F-4D97-AF65-F5344CB8AC3E}">
        <p14:creationId xmlns:p14="http://schemas.microsoft.com/office/powerpoint/2010/main" val="3712641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06500"/>
            <a:ext cx="10606111" cy="553997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2:11 – Promise to the Overcomer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Ephesus – Smyrna Symbolic of the Church described in Christ’s Olivet Discourse (LUKE 21)</a:t>
            </a:r>
          </a:p>
          <a:p>
            <a:pPr lvl="0" algn="ctr">
              <a:defRPr/>
            </a:pPr>
            <a:endParaRPr kumimoji="0" lang="en-US" sz="1800" i="1" u="none" strike="noStrike" kern="1200" cap="none" spc="0" normalizeH="0" baseline="0" noProof="0" dirty="0">
              <a:ln>
                <a:noFill/>
              </a:ln>
              <a:effectLst/>
              <a:uLnTx/>
              <a:uFillTx/>
              <a:latin typeface="Calibri" panose="020F0502020204030204"/>
            </a:endParaRPr>
          </a:p>
          <a:p>
            <a:pPr lvl="0" algn="ctr">
              <a:defRPr/>
            </a:pPr>
            <a:r>
              <a:rPr lang="en-US" i="1" dirty="0"/>
              <a:t>Luk 21:11  And great earthquakes shall be in divers places, and famines, and pestilences; and fearful sights and great signs shall there be from heaven. </a:t>
            </a:r>
          </a:p>
          <a:p>
            <a:pPr lvl="0" algn="ctr">
              <a:defRPr/>
            </a:pPr>
            <a:r>
              <a:rPr lang="en-US" i="1" dirty="0"/>
              <a:t>Luk 21:12  But before all these, they shall lay their hands on you, and persecute you, delivering you up to the synagogues, and into prisons, being brought before kings and rulers for my name's sake. </a:t>
            </a:r>
          </a:p>
          <a:p>
            <a:pPr lvl="0" algn="ctr">
              <a:defRPr/>
            </a:pPr>
            <a:r>
              <a:rPr lang="en-US" i="1" dirty="0"/>
              <a:t>Luk 21:13  And it shall turn to you for a testimony. </a:t>
            </a:r>
          </a:p>
          <a:p>
            <a:pPr lvl="0" algn="ctr">
              <a:defRPr/>
            </a:pPr>
            <a:r>
              <a:rPr lang="en-US" i="1" dirty="0"/>
              <a:t>Luk 21:14  Settle it therefore in your hearts, not to meditate before what ye shall answer: </a:t>
            </a:r>
          </a:p>
          <a:p>
            <a:pPr lvl="0" algn="ctr">
              <a:defRPr/>
            </a:pPr>
            <a:r>
              <a:rPr lang="en-US" i="1" dirty="0"/>
              <a:t>Luk 21:15  For I will give you a mouth and wisdom, which all your adversaries shall not be able to gainsay nor resist. </a:t>
            </a:r>
          </a:p>
          <a:p>
            <a:pPr lvl="0" algn="ctr">
              <a:defRPr/>
            </a:pPr>
            <a:r>
              <a:rPr lang="en-US" i="1" dirty="0"/>
              <a:t>Luk 21:16  And ye shall be betrayed both by parents, and brethren, and kinsfolks, and friends; and some of you shall they cause to be put to death. </a:t>
            </a:r>
          </a:p>
          <a:p>
            <a:pPr lvl="0" algn="ctr">
              <a:defRPr/>
            </a:pPr>
            <a:r>
              <a:rPr lang="en-US" i="1" dirty="0"/>
              <a:t>Luk 21:17  And ye shall be hated of all men for my name's sake. </a:t>
            </a:r>
          </a:p>
          <a:p>
            <a:pPr lvl="0" algn="ctr">
              <a:defRPr/>
            </a:pPr>
            <a:r>
              <a:rPr lang="en-US" i="1" dirty="0"/>
              <a:t>Luk 21:18  But there shall not an hair of your head perish. </a:t>
            </a:r>
          </a:p>
          <a:p>
            <a:pPr lvl="0" algn="ctr">
              <a:defRPr/>
            </a:pPr>
            <a:endParaRPr lang="en-US" i="1" dirty="0"/>
          </a:p>
          <a:p>
            <a:pPr lvl="0">
              <a:defRPr/>
            </a:pPr>
            <a:r>
              <a:rPr lang="en-US" dirty="0"/>
              <a:t>Luke’s emphasis in on “before” the group of signs and Matthew’s emphasis is on “after” the group of signs.</a:t>
            </a:r>
          </a:p>
        </p:txBody>
      </p:sp>
    </p:spTree>
    <p:extLst>
      <p:ext uri="{BB962C8B-B14F-4D97-AF65-F5344CB8AC3E}">
        <p14:creationId xmlns:p14="http://schemas.microsoft.com/office/powerpoint/2010/main" val="17732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A8C0E96-3DCC-F04B-5E18-021FD95B3E0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1D32AC4-F704-A8B2-CC86-B0F52093B93C}"/>
              </a:ext>
            </a:extLst>
          </p:cNvPr>
          <p:cNvSpPr txBox="1"/>
          <p:nvPr/>
        </p:nvSpPr>
        <p:spPr>
          <a:xfrm>
            <a:off x="1782028" y="2411597"/>
            <a:ext cx="9766505" cy="480131"/>
          </a:xfrm>
          <a:prstGeom prst="rect">
            <a:avLst/>
          </a:prstGeom>
          <a:noFill/>
        </p:spPr>
        <p:txBody>
          <a:bodyPr wrap="square" rtlCol="0">
            <a:spAutoFit/>
          </a:bodyPr>
          <a:lstStyle/>
          <a:p>
            <a:pPr defTabSz="822960">
              <a:spcAft>
                <a:spcPts val="600"/>
              </a:spcAft>
              <a:defRPr/>
            </a:pPr>
            <a:r>
              <a:rPr lang="en-US" sz="2520" kern="1200">
                <a:solidFill>
                  <a:prstClr val="white"/>
                </a:solidFill>
                <a:latin typeface="Calibri" panose="020F0502020204030204"/>
                <a:ea typeface="+mn-ea"/>
                <a:cs typeface="+mn-cs"/>
              </a:rPr>
              <a:t>REDEMPTION (REVELATION) TIMEFRAME</a:t>
            </a:r>
            <a:endParaRPr kumimoji="0" lang="en-US" sz="2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CBD64B43-4EAE-1050-B49E-4856FFCC8CD4}"/>
              </a:ext>
            </a:extLst>
          </p:cNvPr>
          <p:cNvSpPr txBox="1"/>
          <p:nvPr/>
        </p:nvSpPr>
        <p:spPr>
          <a:xfrm>
            <a:off x="805167" y="3263893"/>
            <a:ext cx="1217256" cy="341632"/>
          </a:xfrm>
          <a:prstGeom prst="rect">
            <a:avLst/>
          </a:prstGeom>
          <a:noFill/>
        </p:spPr>
        <p:txBody>
          <a:bodyPr wrap="none" rtlCol="0">
            <a:spAutoFit/>
          </a:bodyPr>
          <a:lstStyle/>
          <a:p>
            <a:pPr defTabSz="822960">
              <a:spcAft>
                <a:spcPts val="600"/>
              </a:spcAft>
            </a:pPr>
            <a:r>
              <a:rPr lang="en-US" sz="1620" kern="1200">
                <a:solidFill>
                  <a:schemeClr val="tx1"/>
                </a:solidFill>
                <a:latin typeface="+mn-lt"/>
                <a:ea typeface="+mn-ea"/>
                <a:cs typeface="+mn-cs"/>
              </a:rPr>
              <a:t>Redemption</a:t>
            </a:r>
            <a:endParaRPr lang="en-US"/>
          </a:p>
        </p:txBody>
      </p:sp>
      <p:cxnSp>
        <p:nvCxnSpPr>
          <p:cNvPr id="6" name="Straight Connector 5">
            <a:extLst>
              <a:ext uri="{FF2B5EF4-FFF2-40B4-BE49-F238E27FC236}">
                <a16:creationId xmlns:a16="http://schemas.microsoft.com/office/drawing/2014/main" id="{7A7701B2-BD3E-0ACE-6E8A-4E5CD2A45716}"/>
              </a:ext>
            </a:extLst>
          </p:cNvPr>
          <p:cNvCxnSpPr>
            <a:cxnSpLocks/>
          </p:cNvCxnSpPr>
          <p:nvPr/>
        </p:nvCxnSpPr>
        <p:spPr>
          <a:xfrm>
            <a:off x="2216028" y="3600704"/>
            <a:ext cx="3767321" cy="232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AC1ADF96-7F74-704A-AE70-B167B6EAF692}"/>
              </a:ext>
            </a:extLst>
          </p:cNvPr>
          <p:cNvCxnSpPr/>
          <p:nvPr/>
        </p:nvCxnSpPr>
        <p:spPr>
          <a:xfrm>
            <a:off x="2216028" y="3250377"/>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358998A-F702-D1B4-2BBD-182F7CC1C66C}"/>
              </a:ext>
            </a:extLst>
          </p:cNvPr>
          <p:cNvCxnSpPr/>
          <p:nvPr/>
        </p:nvCxnSpPr>
        <p:spPr>
          <a:xfrm>
            <a:off x="10114250" y="3289030"/>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5AB4B3EE-077F-56D3-D5F0-6AE3C2D17142}"/>
              </a:ext>
            </a:extLst>
          </p:cNvPr>
          <p:cNvCxnSpPr/>
          <p:nvPr/>
        </p:nvCxnSpPr>
        <p:spPr>
          <a:xfrm>
            <a:off x="5983348" y="3270278"/>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A1A1D93-9173-C315-5B27-BD4FB2FAACFB}"/>
              </a:ext>
            </a:extLst>
          </p:cNvPr>
          <p:cNvCxnSpPr/>
          <p:nvPr/>
        </p:nvCxnSpPr>
        <p:spPr>
          <a:xfrm>
            <a:off x="8973284" y="3289030"/>
            <a:ext cx="0" cy="33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6EDA01FB-3FB3-2908-03AE-7453BE17C03B}"/>
              </a:ext>
            </a:extLst>
          </p:cNvPr>
          <p:cNvSpPr txBox="1"/>
          <p:nvPr/>
        </p:nvSpPr>
        <p:spPr>
          <a:xfrm>
            <a:off x="3102705" y="3196645"/>
            <a:ext cx="2433917" cy="341632"/>
          </a:xfrm>
          <a:prstGeom prst="rect">
            <a:avLst/>
          </a:prstGeom>
          <a:noFill/>
        </p:spPr>
        <p:txBody>
          <a:bodyPr wrap="square">
            <a:spAutoFit/>
          </a:bodyPr>
          <a:lstStyle/>
          <a:p>
            <a:pPr defTabSz="822960">
              <a:spcAft>
                <a:spcPts val="600"/>
              </a:spcAft>
            </a:pPr>
            <a:r>
              <a:rPr lang="en-US" sz="1620" kern="1200">
                <a:solidFill>
                  <a:schemeClr val="tx1"/>
                </a:solidFill>
                <a:latin typeface="+mn-lt"/>
                <a:ea typeface="+mn-ea"/>
                <a:cs typeface="+mn-cs"/>
              </a:rPr>
              <a:t>FOUR THOUSAND YEARS</a:t>
            </a:r>
            <a:endParaRPr lang="en-US"/>
          </a:p>
        </p:txBody>
      </p:sp>
      <p:sp>
        <p:nvSpPr>
          <p:cNvPr id="45" name="TextBox 44">
            <a:extLst>
              <a:ext uri="{FF2B5EF4-FFF2-40B4-BE49-F238E27FC236}">
                <a16:creationId xmlns:a16="http://schemas.microsoft.com/office/drawing/2014/main" id="{F2B5255E-AD99-CCD0-EFB7-68B51EA7BAB0}"/>
              </a:ext>
            </a:extLst>
          </p:cNvPr>
          <p:cNvSpPr txBox="1"/>
          <p:nvPr/>
        </p:nvSpPr>
        <p:spPr>
          <a:xfrm>
            <a:off x="6861966" y="3259816"/>
            <a:ext cx="2221551" cy="341632"/>
          </a:xfrm>
          <a:prstGeom prst="rect">
            <a:avLst/>
          </a:prstGeom>
          <a:noFill/>
        </p:spPr>
        <p:txBody>
          <a:bodyPr wrap="square">
            <a:spAutoFit/>
          </a:bodyPr>
          <a:lstStyle/>
          <a:p>
            <a:pPr defTabSz="822960">
              <a:spcAft>
                <a:spcPts val="600"/>
              </a:spcAft>
            </a:pPr>
            <a:r>
              <a:rPr lang="en-US" sz="1620" kern="1200">
                <a:solidFill>
                  <a:schemeClr val="tx1"/>
                </a:solidFill>
                <a:latin typeface="+mn-lt"/>
                <a:ea typeface="+mn-ea"/>
                <a:cs typeface="+mn-cs"/>
              </a:rPr>
              <a:t>TWO THOUSAND YEARS</a:t>
            </a:r>
            <a:endParaRPr lang="en-US"/>
          </a:p>
        </p:txBody>
      </p:sp>
      <p:sp>
        <p:nvSpPr>
          <p:cNvPr id="46" name="TextBox 45">
            <a:extLst>
              <a:ext uri="{FF2B5EF4-FFF2-40B4-BE49-F238E27FC236}">
                <a16:creationId xmlns:a16="http://schemas.microsoft.com/office/drawing/2014/main" id="{B16EE718-CC7C-BDCE-46F4-723292CF525C}"/>
              </a:ext>
            </a:extLst>
          </p:cNvPr>
          <p:cNvSpPr txBox="1"/>
          <p:nvPr/>
        </p:nvSpPr>
        <p:spPr>
          <a:xfrm>
            <a:off x="8953488" y="3263893"/>
            <a:ext cx="1180558" cy="341632"/>
          </a:xfrm>
          <a:prstGeom prst="rect">
            <a:avLst/>
          </a:prstGeom>
          <a:noFill/>
        </p:spPr>
        <p:txBody>
          <a:bodyPr wrap="square">
            <a:spAutoFit/>
          </a:bodyPr>
          <a:lstStyle/>
          <a:p>
            <a:pPr defTabSz="822960">
              <a:spcAft>
                <a:spcPts val="600"/>
              </a:spcAft>
            </a:pPr>
            <a:r>
              <a:rPr lang="en-US" sz="1620" kern="1200">
                <a:solidFill>
                  <a:schemeClr val="tx1"/>
                </a:solidFill>
                <a:latin typeface="+mn-lt"/>
                <a:ea typeface="+mn-ea"/>
                <a:cs typeface="+mn-cs"/>
              </a:rPr>
              <a:t>MILLENIUM</a:t>
            </a:r>
            <a:endParaRPr lang="en-US"/>
          </a:p>
        </p:txBody>
      </p:sp>
      <p:sp>
        <p:nvSpPr>
          <p:cNvPr id="47" name="TextBox 46">
            <a:extLst>
              <a:ext uri="{FF2B5EF4-FFF2-40B4-BE49-F238E27FC236}">
                <a16:creationId xmlns:a16="http://schemas.microsoft.com/office/drawing/2014/main" id="{315E86CF-8E0C-3FF4-DE58-83DBD90DA808}"/>
              </a:ext>
            </a:extLst>
          </p:cNvPr>
          <p:cNvSpPr txBox="1"/>
          <p:nvPr/>
        </p:nvSpPr>
        <p:spPr>
          <a:xfrm>
            <a:off x="2128660" y="3683578"/>
            <a:ext cx="1457002" cy="286232"/>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Formation of Adam</a:t>
            </a:r>
            <a:endParaRPr lang="en-US" sz="1400"/>
          </a:p>
        </p:txBody>
      </p:sp>
      <p:sp>
        <p:nvSpPr>
          <p:cNvPr id="48" name="TextBox 47">
            <a:extLst>
              <a:ext uri="{FF2B5EF4-FFF2-40B4-BE49-F238E27FC236}">
                <a16:creationId xmlns:a16="http://schemas.microsoft.com/office/drawing/2014/main" id="{F02D0C3C-BF0F-98E1-F9A6-67B1DE0D9591}"/>
              </a:ext>
            </a:extLst>
          </p:cNvPr>
          <p:cNvSpPr txBox="1"/>
          <p:nvPr/>
        </p:nvSpPr>
        <p:spPr>
          <a:xfrm>
            <a:off x="4994503" y="3683577"/>
            <a:ext cx="1093376" cy="286232"/>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Birth of Christ</a:t>
            </a:r>
            <a:endParaRPr lang="en-US" sz="1400"/>
          </a:p>
        </p:txBody>
      </p:sp>
      <p:sp>
        <p:nvSpPr>
          <p:cNvPr id="54" name="TextBox 53">
            <a:extLst>
              <a:ext uri="{FF2B5EF4-FFF2-40B4-BE49-F238E27FC236}">
                <a16:creationId xmlns:a16="http://schemas.microsoft.com/office/drawing/2014/main" id="{3F062666-69C8-6F74-DE9F-7C2037A96A6F}"/>
              </a:ext>
            </a:extLst>
          </p:cNvPr>
          <p:cNvSpPr txBox="1"/>
          <p:nvPr/>
        </p:nvSpPr>
        <p:spPr>
          <a:xfrm>
            <a:off x="2852958" y="4129670"/>
            <a:ext cx="2885918" cy="286232"/>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THE BUILDING OF THE NATION OF ISRAEL</a:t>
            </a:r>
            <a:endParaRPr lang="en-US" sz="1400"/>
          </a:p>
        </p:txBody>
      </p:sp>
      <p:sp>
        <p:nvSpPr>
          <p:cNvPr id="55" name="TextBox 54">
            <a:extLst>
              <a:ext uri="{FF2B5EF4-FFF2-40B4-BE49-F238E27FC236}">
                <a16:creationId xmlns:a16="http://schemas.microsoft.com/office/drawing/2014/main" id="{6CCC1D46-0048-BE2E-0455-36326233AA7C}"/>
              </a:ext>
            </a:extLst>
          </p:cNvPr>
          <p:cNvSpPr txBox="1"/>
          <p:nvPr/>
        </p:nvSpPr>
        <p:spPr>
          <a:xfrm>
            <a:off x="7357513" y="3674186"/>
            <a:ext cx="1179041" cy="286232"/>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ACTS - 30 Years</a:t>
            </a:r>
            <a:endParaRPr lang="en-US" sz="1400"/>
          </a:p>
        </p:txBody>
      </p:sp>
      <p:sp>
        <p:nvSpPr>
          <p:cNvPr id="56" name="TextBox 55">
            <a:extLst>
              <a:ext uri="{FF2B5EF4-FFF2-40B4-BE49-F238E27FC236}">
                <a16:creationId xmlns:a16="http://schemas.microsoft.com/office/drawing/2014/main" id="{13E560EC-8037-CACC-7A78-56F21ABAD104}"/>
              </a:ext>
            </a:extLst>
          </p:cNvPr>
          <p:cNvSpPr txBox="1"/>
          <p:nvPr/>
        </p:nvSpPr>
        <p:spPr>
          <a:xfrm>
            <a:off x="7051386" y="3863680"/>
            <a:ext cx="1779911" cy="286232"/>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REVELATION 1,970 Years</a:t>
            </a:r>
            <a:endParaRPr lang="en-US" sz="1400"/>
          </a:p>
        </p:txBody>
      </p:sp>
      <p:sp>
        <p:nvSpPr>
          <p:cNvPr id="57" name="TextBox 56">
            <a:extLst>
              <a:ext uri="{FF2B5EF4-FFF2-40B4-BE49-F238E27FC236}">
                <a16:creationId xmlns:a16="http://schemas.microsoft.com/office/drawing/2014/main" id="{F4B62F14-A486-CDD1-6A41-940C9654B6D4}"/>
              </a:ext>
            </a:extLst>
          </p:cNvPr>
          <p:cNvSpPr txBox="1"/>
          <p:nvPr/>
        </p:nvSpPr>
        <p:spPr>
          <a:xfrm>
            <a:off x="7053267" y="4129669"/>
            <a:ext cx="1868460" cy="286232"/>
          </a:xfrm>
          <a:prstGeom prst="rect">
            <a:avLst/>
          </a:prstGeom>
          <a:noFill/>
        </p:spPr>
        <p:txBody>
          <a:bodyPr wrap="none" rtlCol="0">
            <a:spAutoFit/>
          </a:bodyPr>
          <a:lstStyle/>
          <a:p>
            <a:pPr defTabSz="822960">
              <a:spcAft>
                <a:spcPts val="600"/>
              </a:spcAft>
            </a:pPr>
            <a:r>
              <a:rPr lang="en-US" sz="1260" kern="1200">
                <a:solidFill>
                  <a:schemeClr val="tx1"/>
                </a:solidFill>
                <a:latin typeface="+mn-lt"/>
                <a:ea typeface="+mn-ea"/>
                <a:cs typeface="+mn-cs"/>
              </a:rPr>
              <a:t>THE AGE OF THE CHURCH</a:t>
            </a:r>
            <a:endParaRPr lang="en-US" sz="1400"/>
          </a:p>
        </p:txBody>
      </p:sp>
      <p:cxnSp>
        <p:nvCxnSpPr>
          <p:cNvPr id="23" name="Straight Connector 22">
            <a:extLst>
              <a:ext uri="{FF2B5EF4-FFF2-40B4-BE49-F238E27FC236}">
                <a16:creationId xmlns:a16="http://schemas.microsoft.com/office/drawing/2014/main" id="{5493081A-1C3A-2460-44CA-1CF5A91C454E}"/>
              </a:ext>
            </a:extLst>
          </p:cNvPr>
          <p:cNvCxnSpPr>
            <a:cxnSpLocks/>
          </p:cNvCxnSpPr>
          <p:nvPr/>
        </p:nvCxnSpPr>
        <p:spPr>
          <a:xfrm flipV="1">
            <a:off x="6861966" y="3623912"/>
            <a:ext cx="3252283" cy="251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B0E06C31-9F7F-4770-F383-4DFF7DFF694D}"/>
              </a:ext>
            </a:extLst>
          </p:cNvPr>
          <p:cNvCxnSpPr>
            <a:cxnSpLocks/>
          </p:cNvCxnSpPr>
          <p:nvPr/>
        </p:nvCxnSpPr>
        <p:spPr>
          <a:xfrm>
            <a:off x="6861966" y="3247247"/>
            <a:ext cx="0" cy="3474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49" name="Picture 48">
            <a:extLst>
              <a:ext uri="{FF2B5EF4-FFF2-40B4-BE49-F238E27FC236}">
                <a16:creationId xmlns:a16="http://schemas.microsoft.com/office/drawing/2014/main" id="{6A521723-7014-7FE5-7DE5-BD5978B8E5A9}"/>
              </a:ext>
            </a:extLst>
          </p:cNvPr>
          <p:cNvPicPr>
            <a:picLocks noChangeAspect="1"/>
          </p:cNvPicPr>
          <p:nvPr/>
        </p:nvPicPr>
        <p:blipFill>
          <a:blip r:embed="rId2"/>
          <a:stretch>
            <a:fillRect/>
          </a:stretch>
        </p:blipFill>
        <p:spPr>
          <a:xfrm>
            <a:off x="6011722" y="3263893"/>
            <a:ext cx="836704" cy="836704"/>
          </a:xfrm>
          <a:prstGeom prst="rect">
            <a:avLst/>
          </a:prstGeom>
        </p:spPr>
      </p:pic>
      <p:sp>
        <p:nvSpPr>
          <p:cNvPr id="50" name="Right Brace 49">
            <a:extLst>
              <a:ext uri="{FF2B5EF4-FFF2-40B4-BE49-F238E27FC236}">
                <a16:creationId xmlns:a16="http://schemas.microsoft.com/office/drawing/2014/main" id="{753C2535-50FE-1883-89D1-9721DD1ABE0C}"/>
              </a:ext>
            </a:extLst>
          </p:cNvPr>
          <p:cNvSpPr/>
          <p:nvPr/>
        </p:nvSpPr>
        <p:spPr>
          <a:xfrm rot="16200000">
            <a:off x="6373820" y="835981"/>
            <a:ext cx="137197" cy="7383258"/>
          </a:xfrm>
          <a:prstGeom prst="rightBrace">
            <a:avLst>
              <a:gd name="adj1" fmla="val 0"/>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TextBox 50">
            <a:extLst>
              <a:ext uri="{FF2B5EF4-FFF2-40B4-BE49-F238E27FC236}">
                <a16:creationId xmlns:a16="http://schemas.microsoft.com/office/drawing/2014/main" id="{F963CFDE-E9E1-537B-23A2-07645F8C1CB9}"/>
              </a:ext>
            </a:extLst>
          </p:cNvPr>
          <p:cNvSpPr txBox="1"/>
          <p:nvPr/>
        </p:nvSpPr>
        <p:spPr>
          <a:xfrm>
            <a:off x="2852958" y="4979527"/>
            <a:ext cx="7281088" cy="837204"/>
          </a:xfrm>
          <a:prstGeom prst="rect">
            <a:avLst/>
          </a:prstGeom>
          <a:noFill/>
        </p:spPr>
        <p:txBody>
          <a:bodyPr wrap="square" rtlCol="0">
            <a:spAutoFit/>
          </a:bodyPr>
          <a:lstStyle/>
          <a:p>
            <a:pPr defTabSz="822960">
              <a:spcAft>
                <a:spcPts val="600"/>
              </a:spcAft>
            </a:pPr>
            <a:r>
              <a:rPr lang="en-US" sz="1620" kern="1200">
                <a:solidFill>
                  <a:schemeClr val="tx1"/>
                </a:solidFill>
                <a:latin typeface="+mn-lt"/>
                <a:ea typeface="+mn-ea"/>
                <a:cs typeface="+mn-cs"/>
              </a:rPr>
              <a:t>The period of Christ birth to death was 33 1/2 years. Under Jewish law a priest could not start his ministry until he reached the age of 30. Therefore, Christ ministry is </a:t>
            </a:r>
            <a:r>
              <a:rPr lang="en-US" sz="1620" b="1" kern="1200">
                <a:solidFill>
                  <a:schemeClr val="tx1"/>
                </a:solidFill>
                <a:latin typeface="+mn-lt"/>
                <a:ea typeface="+mn-ea"/>
                <a:cs typeface="+mn-cs"/>
              </a:rPr>
              <a:t>3 ½ years, 1,260 days, 42 months, Times time and half time. – Daniel 9 </a:t>
            </a:r>
            <a:endParaRPr lang="en-US" b="1"/>
          </a:p>
        </p:txBody>
      </p:sp>
    </p:spTree>
    <p:extLst>
      <p:ext uri="{BB962C8B-B14F-4D97-AF65-F5344CB8AC3E}">
        <p14:creationId xmlns:p14="http://schemas.microsoft.com/office/powerpoint/2010/main" val="1104476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5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51"/>
                                        </p:tgtEl>
                                        <p:attrNameLst>
                                          <p:attrName>style.visibility</p:attrName>
                                        </p:attrNameLst>
                                      </p:cBhvr>
                                      <p:to>
                                        <p:strVal val="visible"/>
                                      </p:to>
                                    </p:set>
                                    <p:anim calcmode="lin" valueType="num">
                                      <p:cBhvr additive="base">
                                        <p:cTn id="16" dur="500" fill="hold"/>
                                        <p:tgtEl>
                                          <p:spTgt spid="51"/>
                                        </p:tgtEl>
                                        <p:attrNameLst>
                                          <p:attrName>ppt_x</p:attrName>
                                        </p:attrNameLst>
                                      </p:cBhvr>
                                      <p:tavLst>
                                        <p:tav tm="0">
                                          <p:val>
                                            <p:strVal val="#ppt_x"/>
                                          </p:val>
                                        </p:tav>
                                        <p:tav tm="100000">
                                          <p:val>
                                            <p:strVal val="#ppt_x"/>
                                          </p:val>
                                        </p:tav>
                                      </p:tavLst>
                                    </p:anim>
                                    <p:anim calcmode="lin" valueType="num">
                                      <p:cBhvr additive="base">
                                        <p:cTn id="17"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06500"/>
            <a:ext cx="10606111" cy="498598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2:11 – Promise to the Overcomer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Ephesus – Smyrna Symbolic of the Church described in Christ’s Olivet Discourse (LUKE 21)</a:t>
            </a:r>
          </a:p>
          <a:p>
            <a:pPr lvl="0" algn="ctr">
              <a:defRPr/>
            </a:pPr>
            <a:endParaRPr kumimoji="0" lang="en-US" sz="1800" i="1" u="none" strike="noStrike" kern="1200" cap="none" spc="0" normalizeH="0" baseline="0" noProof="0" dirty="0">
              <a:ln>
                <a:noFill/>
              </a:ln>
              <a:effectLst/>
              <a:uLnTx/>
              <a:uFillTx/>
              <a:latin typeface="Calibri" panose="020F0502020204030204"/>
            </a:endParaRPr>
          </a:p>
          <a:p>
            <a:pPr lvl="0" algn="ctr">
              <a:defRPr/>
            </a:pPr>
            <a:r>
              <a:rPr lang="en-US" i="1" dirty="0"/>
              <a:t>Luk 21:19  In your patience possess ye your souls. </a:t>
            </a:r>
          </a:p>
          <a:p>
            <a:pPr lvl="0" algn="ctr">
              <a:defRPr/>
            </a:pPr>
            <a:r>
              <a:rPr lang="en-US" i="1" dirty="0"/>
              <a:t>Luk 21:20  And when ye shall see Jerusalem compassed with armies, then know that the desolation thereof is nigh. </a:t>
            </a:r>
          </a:p>
          <a:p>
            <a:pPr lvl="0" algn="ctr">
              <a:defRPr/>
            </a:pPr>
            <a:r>
              <a:rPr lang="en-US" i="1" dirty="0"/>
              <a:t>Luk 21:21  Then let them which are in Judaea flee to the mountains; and let them which are in the midst of it depart out; and let not them that are in the countries enter thereinto. </a:t>
            </a:r>
          </a:p>
          <a:p>
            <a:pPr lvl="0" algn="ctr">
              <a:defRPr/>
            </a:pPr>
            <a:r>
              <a:rPr lang="en-US" i="1" dirty="0"/>
              <a:t>Luk 21:22  For these be the days of vengeance, that all things which are written may be fulfilled. </a:t>
            </a:r>
          </a:p>
          <a:p>
            <a:pPr lvl="0" algn="ctr">
              <a:defRPr/>
            </a:pPr>
            <a:r>
              <a:rPr lang="en-US" i="1" dirty="0"/>
              <a:t>Luk 21:23  But woe unto them that are with child, and to them that give suck, in those days! for there shall be great distress in the land, and wrath upon this people. </a:t>
            </a:r>
          </a:p>
          <a:p>
            <a:pPr lvl="0" algn="ctr">
              <a:defRPr/>
            </a:pPr>
            <a:r>
              <a:rPr lang="en-US" i="1" dirty="0"/>
              <a:t>Luk 21:24  And they shall fall by the edge of the sword, and shall be led away captive into all nations: and Jerusalem shall be trodden down of the Gentiles, until the times of the Gentiles be fulfilled. </a:t>
            </a:r>
          </a:p>
          <a:p>
            <a:pPr lvl="0" algn="ctr">
              <a:defRPr/>
            </a:pPr>
            <a:endParaRPr lang="en-US" i="1" dirty="0"/>
          </a:p>
          <a:p>
            <a:pPr lvl="0">
              <a:defRPr/>
            </a:pPr>
            <a:r>
              <a:rPr lang="en-US" dirty="0"/>
              <a:t>Luke seems to focus on the fall of Jerusalem in AD 70.</a:t>
            </a:r>
          </a:p>
        </p:txBody>
      </p:sp>
    </p:spTree>
    <p:extLst>
      <p:ext uri="{BB962C8B-B14F-4D97-AF65-F5344CB8AC3E}">
        <p14:creationId xmlns:p14="http://schemas.microsoft.com/office/powerpoint/2010/main" val="2726516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06500"/>
            <a:ext cx="10606111" cy="498598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2:11 – Promise to the Overcomer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Ephesus – Smyrna Symbolic of the Church described in Christ’s Olivet Discourse (LUKE 21)</a:t>
            </a:r>
          </a:p>
          <a:p>
            <a:pPr lvl="0" algn="ctr">
              <a:defRPr/>
            </a:pPr>
            <a:endParaRPr kumimoji="0" lang="en-US" sz="1800" i="1" u="none" strike="noStrike" kern="1200" cap="none" spc="0" normalizeH="0" baseline="0" noProof="0" dirty="0">
              <a:ln>
                <a:noFill/>
              </a:ln>
              <a:effectLst/>
              <a:uLnTx/>
              <a:uFillTx/>
              <a:latin typeface="Calibri" panose="020F0502020204030204"/>
            </a:endParaRPr>
          </a:p>
          <a:p>
            <a:pPr lvl="0" algn="ctr">
              <a:defRPr/>
            </a:pPr>
            <a:r>
              <a:rPr lang="en-US" i="1" dirty="0"/>
              <a:t>Luk 21:25  And there shall be signs in the sun, and in the moon, and in the stars; and upon the earth distress of nations, with perplexity; the sea and the waves roaring; </a:t>
            </a:r>
          </a:p>
          <a:p>
            <a:pPr lvl="0" algn="ctr">
              <a:defRPr/>
            </a:pPr>
            <a:r>
              <a:rPr lang="en-US" i="1" dirty="0"/>
              <a:t>Luk 21:26  Men's hearts failing them for fear, and for looking after those things which are coming on the earth: for the powers of heaven shall be shaken. </a:t>
            </a:r>
          </a:p>
          <a:p>
            <a:pPr lvl="0" algn="ctr">
              <a:defRPr/>
            </a:pPr>
            <a:r>
              <a:rPr lang="en-US" i="1" dirty="0"/>
              <a:t>Luk 21:27  And then shall they see the Son of man coming in a cloud with power and great glory. </a:t>
            </a:r>
          </a:p>
          <a:p>
            <a:pPr lvl="0" algn="ctr">
              <a:defRPr/>
            </a:pPr>
            <a:r>
              <a:rPr lang="en-US" i="1" dirty="0"/>
              <a:t>Luk 21:28  And when these things begin to come to pass, then look up, and lift up your heads; for your redemption draweth nigh. </a:t>
            </a:r>
          </a:p>
          <a:p>
            <a:pPr lvl="0" algn="ctr">
              <a:defRPr/>
            </a:pPr>
            <a:r>
              <a:rPr lang="en-US" i="1" dirty="0"/>
              <a:t>Luk 21:29  And he spake to them a parable; Behold the fig tree, and all the trees; </a:t>
            </a:r>
          </a:p>
          <a:p>
            <a:pPr lvl="0" algn="ctr">
              <a:defRPr/>
            </a:pPr>
            <a:r>
              <a:rPr lang="en-US" i="1" dirty="0"/>
              <a:t>Luk 21:30  When they now shoot forth, ye see and know of your own selves that summer is now nigh at hand. </a:t>
            </a:r>
          </a:p>
          <a:p>
            <a:pPr lvl="0" algn="ctr">
              <a:defRPr/>
            </a:pPr>
            <a:r>
              <a:rPr lang="en-US" i="1" dirty="0"/>
              <a:t>Luk 21:31  So likewise ye, when ye see these things come to pass, know ye that the kingdom of God is nigh at hand. </a:t>
            </a:r>
          </a:p>
          <a:p>
            <a:pPr lvl="0" algn="ctr">
              <a:defRPr/>
            </a:pPr>
            <a:r>
              <a:rPr lang="en-US" i="1" dirty="0"/>
              <a:t>Luk 21:32  Verily I say unto you, This generation shall not pass away, till all be fulfilled. </a:t>
            </a:r>
          </a:p>
        </p:txBody>
      </p:sp>
    </p:spTree>
    <p:extLst>
      <p:ext uri="{BB962C8B-B14F-4D97-AF65-F5344CB8AC3E}">
        <p14:creationId xmlns:p14="http://schemas.microsoft.com/office/powerpoint/2010/main" val="3549294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06500"/>
            <a:ext cx="10606111" cy="36009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2:11 – Promise to the Overcomer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Ephesus – Smyrna Symbolic of the Church described in Christ’s Olivet Discourse (LUKE 21)</a:t>
            </a:r>
          </a:p>
          <a:p>
            <a:pPr lvl="0" algn="ctr">
              <a:defRPr/>
            </a:pPr>
            <a:endParaRPr kumimoji="0" lang="en-US" sz="1800" i="1" u="none" strike="noStrike" kern="1200" cap="none" spc="0" normalizeH="0" baseline="0" noProof="0" dirty="0">
              <a:ln>
                <a:noFill/>
              </a:ln>
              <a:effectLst/>
              <a:uLnTx/>
              <a:uFillTx/>
              <a:latin typeface="Calibri" panose="020F0502020204030204"/>
            </a:endParaRPr>
          </a:p>
          <a:p>
            <a:pPr lvl="0" algn="ctr">
              <a:defRPr/>
            </a:pPr>
            <a:r>
              <a:rPr lang="en-US" i="1" dirty="0"/>
              <a:t>Luk 21:33  Heaven and earth shall pass away: but my words shall not pass away. </a:t>
            </a:r>
          </a:p>
          <a:p>
            <a:pPr lvl="0" algn="ctr">
              <a:defRPr/>
            </a:pPr>
            <a:r>
              <a:rPr lang="en-US" i="1" dirty="0"/>
              <a:t>Watch Yourselves</a:t>
            </a:r>
          </a:p>
          <a:p>
            <a:pPr lvl="0" algn="ctr">
              <a:defRPr/>
            </a:pPr>
            <a:r>
              <a:rPr lang="en-US" i="1" dirty="0"/>
              <a:t>Luk 21:34  And take heed to yourselves, lest at any time your hearts be overcharged with surfeiting, and drunkenness, and cares of this life, and so that day come upon you unawares. </a:t>
            </a:r>
          </a:p>
          <a:p>
            <a:pPr lvl="0" algn="ctr">
              <a:defRPr/>
            </a:pPr>
            <a:r>
              <a:rPr lang="en-US" i="1" dirty="0"/>
              <a:t>Luk 21:35  For as a snare shall it come on all them that dwell on the face of the whole earth. </a:t>
            </a:r>
          </a:p>
          <a:p>
            <a:pPr lvl="0" algn="ctr">
              <a:defRPr/>
            </a:pPr>
            <a:endParaRPr lang="en-US" i="1" dirty="0"/>
          </a:p>
          <a:p>
            <a:pPr lvl="0">
              <a:defRPr/>
            </a:pPr>
            <a:r>
              <a:rPr lang="en-US" dirty="0"/>
              <a:t>In “this generation” the generation which saw the fall of Jerusalem in AD 70.</a:t>
            </a:r>
          </a:p>
        </p:txBody>
      </p:sp>
    </p:spTree>
    <p:extLst>
      <p:ext uri="{BB962C8B-B14F-4D97-AF65-F5344CB8AC3E}">
        <p14:creationId xmlns:p14="http://schemas.microsoft.com/office/powerpoint/2010/main" val="1157954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06500"/>
            <a:ext cx="10606111" cy="415498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2:11 – Promise to the Overcomer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Ephesus – Smyrna Symbolic of the Church described in Christ’s Olivet Discourse (LUKE 21)</a:t>
            </a:r>
          </a:p>
          <a:p>
            <a:pPr lvl="0" algn="ctr">
              <a:defRPr/>
            </a:pPr>
            <a:endParaRPr kumimoji="0" lang="en-US" sz="1800" i="1" u="none" strike="noStrike" kern="1200" cap="none" spc="0" normalizeH="0" baseline="0" noProof="0" dirty="0">
              <a:ln>
                <a:noFill/>
              </a:ln>
              <a:effectLst/>
              <a:uLnTx/>
              <a:uFillTx/>
              <a:latin typeface="Calibri" panose="020F0502020204030204"/>
            </a:endParaRPr>
          </a:p>
          <a:p>
            <a:pPr lvl="0" algn="ctr">
              <a:defRPr/>
            </a:pPr>
            <a:r>
              <a:rPr lang="en-US" i="1" dirty="0"/>
              <a:t>Luk 21:36  Watch ye therefore, and pray always, that ye may be accounted worthy to escape all these things that shall come to pass, and to stand before the Son of man. </a:t>
            </a:r>
          </a:p>
          <a:p>
            <a:pPr lvl="0" algn="ctr">
              <a:defRPr/>
            </a:pPr>
            <a:r>
              <a:rPr lang="en-US" i="1" dirty="0"/>
              <a:t>Luk 21:37  And in the day time he was teaching in the temple; and at night he went out, and abode in the mount that is called the mount of Olives. </a:t>
            </a:r>
          </a:p>
          <a:p>
            <a:pPr lvl="0" algn="ctr">
              <a:defRPr/>
            </a:pPr>
            <a:r>
              <a:rPr lang="en-US" i="1" dirty="0"/>
              <a:t>Luk 21:38  And all the people came early in the morning to him in the temple, for to hear him. </a:t>
            </a:r>
          </a:p>
          <a:p>
            <a:pPr lvl="0" algn="ctr">
              <a:defRPr/>
            </a:pPr>
            <a:endParaRPr lang="en-US" i="1" dirty="0"/>
          </a:p>
          <a:p>
            <a:pPr lvl="0">
              <a:defRPr/>
            </a:pPr>
            <a:r>
              <a:rPr lang="en-US" dirty="0"/>
              <a:t>How may they “escape” all these things and “stand before” the Son of Man? Apparently, Luke’s “Olivet Discourse” didn’t occur on the Mount of Olives as these are summaries of teachings in the Temple over several days!!! (Contrast Mark’s [essentially, Peter’s] rendering which was confined to four insiders.)</a:t>
            </a:r>
          </a:p>
        </p:txBody>
      </p:sp>
    </p:spTree>
    <p:extLst>
      <p:ext uri="{BB962C8B-B14F-4D97-AF65-F5344CB8AC3E}">
        <p14:creationId xmlns:p14="http://schemas.microsoft.com/office/powerpoint/2010/main" val="665642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97101-C21D-E912-D8FD-4307205004A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41EEA2-69AA-05AD-F007-D6D3362C6A84}"/>
              </a:ext>
            </a:extLst>
          </p:cNvPr>
          <p:cNvSpPr txBox="1"/>
          <p:nvPr/>
        </p:nvSpPr>
        <p:spPr>
          <a:xfrm>
            <a:off x="963589" y="1206500"/>
            <a:ext cx="10606111"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The Church of </a:t>
            </a:r>
            <a:r>
              <a:rPr lang="en-US" sz="2400" b="1" dirty="0">
                <a:latin typeface="Calibri" panose="020F0502020204030204"/>
              </a:rPr>
              <a:t>Smyrna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2:11 – Promise to the Overcomer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b="1" dirty="0"/>
              <a:t>Ephesus – Smyrna Symbolic of the Church described in Christ’s Olivet Discourse (LUKE 21)</a:t>
            </a:r>
          </a:p>
          <a:p>
            <a:pPr lvl="0" algn="ctr">
              <a:defRPr/>
            </a:pPr>
            <a:endParaRPr kumimoji="0" lang="en-US" sz="1800" i="1" u="none" strike="noStrike" kern="1200" cap="none" spc="0" normalizeH="0" baseline="0" noProof="0" dirty="0">
              <a:ln>
                <a:noFill/>
              </a:ln>
              <a:effectLst/>
              <a:uLnTx/>
              <a:uFillTx/>
              <a:latin typeface="Calibri" panose="020F0502020204030204"/>
            </a:endParaRPr>
          </a:p>
          <a:p>
            <a:pPr lvl="0">
              <a:defRPr/>
            </a:pPr>
            <a:r>
              <a:rPr lang="en-US" dirty="0"/>
              <a:t>Different Emphasis?</a:t>
            </a:r>
          </a:p>
          <a:p>
            <a:pPr lvl="0">
              <a:defRPr/>
            </a:pPr>
            <a:endParaRPr lang="en-US" dirty="0"/>
          </a:p>
          <a:p>
            <a:pPr marL="285750" lvl="0" indent="-285750">
              <a:buFont typeface="Wingdings" panose="05000000000000000000" pitchFamily="2" charset="2"/>
              <a:buChar char="Ø"/>
              <a:defRPr/>
            </a:pPr>
            <a:r>
              <a:rPr lang="en-US" dirty="0"/>
              <a:t>Luke is speaking to gentiles: “But before all these ….” Luke 21:12</a:t>
            </a:r>
          </a:p>
          <a:p>
            <a:pPr marL="285750" lvl="0" indent="-285750">
              <a:buFont typeface="Wingdings" panose="05000000000000000000" pitchFamily="2" charset="2"/>
              <a:buChar char="Ø"/>
              <a:defRPr/>
            </a:pPr>
            <a:r>
              <a:rPr lang="en-US" dirty="0"/>
              <a:t>“All these are the beginning of sorrows.”</a:t>
            </a:r>
          </a:p>
          <a:p>
            <a:pPr marL="285750" lvl="0" indent="-285750">
              <a:buFont typeface="Wingdings" panose="05000000000000000000" pitchFamily="2" charset="2"/>
              <a:buChar char="Ø"/>
              <a:defRPr/>
            </a:pPr>
            <a:r>
              <a:rPr lang="en-US" dirty="0"/>
              <a:t>Matthew is speaking to Jews: “Then shall they …” Matthew 24:8-9</a:t>
            </a:r>
          </a:p>
        </p:txBody>
      </p:sp>
    </p:spTree>
    <p:extLst>
      <p:ext uri="{BB962C8B-B14F-4D97-AF65-F5344CB8AC3E}">
        <p14:creationId xmlns:p14="http://schemas.microsoft.com/office/powerpoint/2010/main" val="649482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FC821F0-F370-5879-1C61-0DFF16E880F7}"/>
            </a:ext>
          </a:extLst>
        </p:cNvPr>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CB7FF89B-8050-127C-5F11-A2E0AF9C092F}"/>
              </a:ext>
            </a:extLst>
          </p:cNvPr>
          <p:cNvGraphicFramePr>
            <a:graphicFrameLocks noGrp="1"/>
          </p:cNvGraphicFramePr>
          <p:nvPr>
            <p:extLst>
              <p:ext uri="{D42A27DB-BD31-4B8C-83A1-F6EECF244321}">
                <p14:modId xmlns:p14="http://schemas.microsoft.com/office/powerpoint/2010/main" val="1176011812"/>
              </p:ext>
            </p:extLst>
          </p:nvPr>
        </p:nvGraphicFramePr>
        <p:xfrm>
          <a:off x="231819" y="1869842"/>
          <a:ext cx="11552352" cy="2966720"/>
        </p:xfrm>
        <a:graphic>
          <a:graphicData uri="http://schemas.openxmlformats.org/drawingml/2006/table">
            <a:tbl>
              <a:tblPr firstRow="1" bandRow="1">
                <a:tableStyleId>{5C22544A-7EE6-4342-B048-85BDC9FD1C3A}</a:tableStyleId>
              </a:tblPr>
              <a:tblGrid>
                <a:gridCol w="4430333">
                  <a:extLst>
                    <a:ext uri="{9D8B030D-6E8A-4147-A177-3AD203B41FA5}">
                      <a16:colId xmlns:a16="http://schemas.microsoft.com/office/drawing/2014/main" val="1905844156"/>
                    </a:ext>
                  </a:extLst>
                </a:gridCol>
                <a:gridCol w="914400">
                  <a:extLst>
                    <a:ext uri="{9D8B030D-6E8A-4147-A177-3AD203B41FA5}">
                      <a16:colId xmlns:a16="http://schemas.microsoft.com/office/drawing/2014/main" val="1260343004"/>
                    </a:ext>
                  </a:extLst>
                </a:gridCol>
                <a:gridCol w="850006">
                  <a:extLst>
                    <a:ext uri="{9D8B030D-6E8A-4147-A177-3AD203B41FA5}">
                      <a16:colId xmlns:a16="http://schemas.microsoft.com/office/drawing/2014/main" val="1193526120"/>
                    </a:ext>
                  </a:extLst>
                </a:gridCol>
                <a:gridCol w="1081825">
                  <a:extLst>
                    <a:ext uri="{9D8B030D-6E8A-4147-A177-3AD203B41FA5}">
                      <a16:colId xmlns:a16="http://schemas.microsoft.com/office/drawing/2014/main" val="1565569403"/>
                    </a:ext>
                  </a:extLst>
                </a:gridCol>
                <a:gridCol w="991673">
                  <a:extLst>
                    <a:ext uri="{9D8B030D-6E8A-4147-A177-3AD203B41FA5}">
                      <a16:colId xmlns:a16="http://schemas.microsoft.com/office/drawing/2014/main" val="1697596421"/>
                    </a:ext>
                  </a:extLst>
                </a:gridCol>
                <a:gridCol w="1017431">
                  <a:extLst>
                    <a:ext uri="{9D8B030D-6E8A-4147-A177-3AD203B41FA5}">
                      <a16:colId xmlns:a16="http://schemas.microsoft.com/office/drawing/2014/main" val="504498387"/>
                    </a:ext>
                  </a:extLst>
                </a:gridCol>
                <a:gridCol w="1326524">
                  <a:extLst>
                    <a:ext uri="{9D8B030D-6E8A-4147-A177-3AD203B41FA5}">
                      <a16:colId xmlns:a16="http://schemas.microsoft.com/office/drawing/2014/main" val="1434580496"/>
                    </a:ext>
                  </a:extLst>
                </a:gridCol>
                <a:gridCol w="940160">
                  <a:extLst>
                    <a:ext uri="{9D8B030D-6E8A-4147-A177-3AD203B41FA5}">
                      <a16:colId xmlns:a16="http://schemas.microsoft.com/office/drawing/2014/main" val="2377203991"/>
                    </a:ext>
                  </a:extLst>
                </a:gridCol>
              </a:tblGrid>
              <a:tr h="370840">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bg1"/>
                          </a:solidFill>
                        </a:rPr>
                        <a:t>Ephesus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bg1"/>
                          </a:solidFill>
                        </a:rPr>
                        <a:t>Smyrna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bg1"/>
                          </a:solidFill>
                        </a:rPr>
                        <a:t>Pergamos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bg1"/>
                          </a:solidFill>
                        </a:rPr>
                        <a:t>Thyatira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bg1"/>
                          </a:solidFill>
                        </a:rPr>
                        <a:t>Sardis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bg1"/>
                          </a:solidFill>
                        </a:rPr>
                        <a:t>Philadelphia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bg1"/>
                          </a:solidFill>
                        </a:rPr>
                        <a:t>Laodicea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4745505"/>
                  </a:ext>
                </a:extLst>
              </a:tr>
              <a:tr h="370840">
                <a:tc>
                  <a:txBody>
                    <a:bodyPr/>
                    <a:lstStyle/>
                    <a:p>
                      <a:r>
                        <a:rPr lang="en-US" sz="1400" dirty="0">
                          <a:solidFill>
                            <a:schemeClr val="bg1"/>
                          </a:solidFill>
                        </a:rPr>
                        <a:t>Name of the Church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07120598"/>
                  </a:ext>
                </a:extLst>
              </a:tr>
              <a:tr h="370840">
                <a:tc>
                  <a:txBody>
                    <a:bodyPr/>
                    <a:lstStyle/>
                    <a:p>
                      <a:r>
                        <a:rPr lang="en-US" sz="1400" dirty="0">
                          <a:solidFill>
                            <a:schemeClr val="bg1"/>
                          </a:solidFill>
                        </a:rPr>
                        <a:t>Title of Christ Chosen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0237131"/>
                  </a:ext>
                </a:extLst>
              </a:tr>
              <a:tr h="370840">
                <a:tc>
                  <a:txBody>
                    <a:bodyPr/>
                    <a:lstStyle/>
                    <a:p>
                      <a:r>
                        <a:rPr lang="en-US" sz="1400" dirty="0">
                          <a:solidFill>
                            <a:schemeClr val="bg1"/>
                          </a:solidFill>
                        </a:rPr>
                        <a:t>Commendation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11640097"/>
                  </a:ext>
                </a:extLst>
              </a:tr>
              <a:tr h="370840">
                <a:tc>
                  <a:txBody>
                    <a:bodyPr/>
                    <a:lstStyle/>
                    <a:p>
                      <a:r>
                        <a:rPr lang="en-US" sz="1400" dirty="0">
                          <a:solidFill>
                            <a:schemeClr val="bg1"/>
                          </a:solidFill>
                        </a:rPr>
                        <a:t>Concern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1897432"/>
                  </a:ext>
                </a:extLst>
              </a:tr>
              <a:tr h="370840">
                <a:tc>
                  <a:txBody>
                    <a:bodyPr/>
                    <a:lstStyle/>
                    <a:p>
                      <a:r>
                        <a:rPr lang="en-US" sz="1400" dirty="0">
                          <a:solidFill>
                            <a:schemeClr val="bg1"/>
                          </a:solidFill>
                        </a:rPr>
                        <a:t>Exhortation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321980"/>
                  </a:ext>
                </a:extLst>
              </a:tr>
              <a:tr h="370840">
                <a:tc>
                  <a:txBody>
                    <a:bodyPr/>
                    <a:lstStyle/>
                    <a:p>
                      <a:r>
                        <a:rPr lang="en-US" sz="1400" dirty="0">
                          <a:solidFill>
                            <a:schemeClr val="bg1"/>
                          </a:solidFill>
                        </a:rPr>
                        <a:t>Promise to the Overcomer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a:solidFill>
                            <a:schemeClr val="bg1"/>
                          </a:solidFill>
                        </a:rPr>
                        <a:t>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a:solidFill>
                            <a:schemeClr val="bg1"/>
                          </a:solidFill>
                        </a:rPr>
                        <a:t>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46918110"/>
                  </a:ext>
                </a:extLst>
              </a:tr>
              <a:tr h="370840">
                <a:tc>
                  <a:txBody>
                    <a:bodyPr/>
                    <a:lstStyle/>
                    <a:p>
                      <a:r>
                        <a:rPr lang="en-US" sz="1400" dirty="0">
                          <a:solidFill>
                            <a:schemeClr val="bg1"/>
                          </a:solidFill>
                        </a:rPr>
                        <a:t>“He that hath an ear what the Spirit says  to the churches”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04483156"/>
                  </a:ext>
                </a:extLst>
              </a:tr>
            </a:tbl>
          </a:graphicData>
        </a:graphic>
      </p:graphicFrame>
      <p:pic>
        <p:nvPicPr>
          <p:cNvPr id="9" name="Picture 8" descr="A green check mark on a transparent background&#10;&#10;Description automatically generated">
            <a:extLst>
              <a:ext uri="{FF2B5EF4-FFF2-40B4-BE49-F238E27FC236}">
                <a16:creationId xmlns:a16="http://schemas.microsoft.com/office/drawing/2014/main" id="{29AE7E71-A901-CEA9-710C-5B3BFC9CD093}"/>
              </a:ext>
            </a:extLst>
          </p:cNvPr>
          <p:cNvPicPr>
            <a:picLocks noChangeAspect="1"/>
          </p:cNvPicPr>
          <p:nvPr/>
        </p:nvPicPr>
        <p:blipFill>
          <a:blip r:embed="rId2">
            <a:alphaModFix/>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858019" y="2215165"/>
            <a:ext cx="486714" cy="399247"/>
          </a:xfrm>
          <a:prstGeom prst="rect">
            <a:avLst/>
          </a:prstGeom>
          <a:ln>
            <a:solidFill>
              <a:schemeClr val="bg1"/>
            </a:solidFill>
          </a:ln>
        </p:spPr>
      </p:pic>
      <p:pic>
        <p:nvPicPr>
          <p:cNvPr id="10" name="Picture 9">
            <a:extLst>
              <a:ext uri="{FF2B5EF4-FFF2-40B4-BE49-F238E27FC236}">
                <a16:creationId xmlns:a16="http://schemas.microsoft.com/office/drawing/2014/main" id="{D8396940-6965-799D-8439-FBC417D1D78C}"/>
              </a:ext>
            </a:extLst>
          </p:cNvPr>
          <p:cNvPicPr>
            <a:picLocks noChangeAspect="1"/>
          </p:cNvPicPr>
          <p:nvPr/>
        </p:nvPicPr>
        <p:blipFill>
          <a:blip r:embed="rId4"/>
          <a:stretch>
            <a:fillRect/>
          </a:stretch>
        </p:blipFill>
        <p:spPr>
          <a:xfrm>
            <a:off x="4858019" y="2614412"/>
            <a:ext cx="487722" cy="402371"/>
          </a:xfrm>
          <a:prstGeom prst="rect">
            <a:avLst/>
          </a:prstGeom>
          <a:ln>
            <a:solidFill>
              <a:schemeClr val="bg1"/>
            </a:solidFill>
          </a:ln>
        </p:spPr>
      </p:pic>
      <p:pic>
        <p:nvPicPr>
          <p:cNvPr id="11" name="Picture 10">
            <a:extLst>
              <a:ext uri="{FF2B5EF4-FFF2-40B4-BE49-F238E27FC236}">
                <a16:creationId xmlns:a16="http://schemas.microsoft.com/office/drawing/2014/main" id="{FFD097B7-4510-3851-7176-EDC3BB3AA872}"/>
              </a:ext>
            </a:extLst>
          </p:cNvPr>
          <p:cNvPicPr>
            <a:picLocks noChangeAspect="1"/>
          </p:cNvPicPr>
          <p:nvPr/>
        </p:nvPicPr>
        <p:blipFill>
          <a:blip r:embed="rId4"/>
          <a:stretch>
            <a:fillRect/>
          </a:stretch>
        </p:blipFill>
        <p:spPr>
          <a:xfrm>
            <a:off x="4858019" y="3013659"/>
            <a:ext cx="487722" cy="402371"/>
          </a:xfrm>
          <a:prstGeom prst="rect">
            <a:avLst/>
          </a:prstGeom>
          <a:ln>
            <a:solidFill>
              <a:schemeClr val="bg1"/>
            </a:solidFill>
          </a:ln>
        </p:spPr>
      </p:pic>
      <p:pic>
        <p:nvPicPr>
          <p:cNvPr id="12" name="Picture 11">
            <a:extLst>
              <a:ext uri="{FF2B5EF4-FFF2-40B4-BE49-F238E27FC236}">
                <a16:creationId xmlns:a16="http://schemas.microsoft.com/office/drawing/2014/main" id="{8CBA444B-0110-A3DB-DB6D-16197DCD5107}"/>
              </a:ext>
            </a:extLst>
          </p:cNvPr>
          <p:cNvPicPr>
            <a:picLocks noChangeAspect="1"/>
          </p:cNvPicPr>
          <p:nvPr/>
        </p:nvPicPr>
        <p:blipFill>
          <a:blip r:embed="rId4"/>
          <a:stretch>
            <a:fillRect/>
          </a:stretch>
        </p:blipFill>
        <p:spPr>
          <a:xfrm>
            <a:off x="4857011" y="3364416"/>
            <a:ext cx="487722" cy="402371"/>
          </a:xfrm>
          <a:prstGeom prst="rect">
            <a:avLst/>
          </a:prstGeom>
          <a:ln>
            <a:solidFill>
              <a:schemeClr val="bg1"/>
            </a:solidFill>
          </a:ln>
        </p:spPr>
      </p:pic>
      <p:pic>
        <p:nvPicPr>
          <p:cNvPr id="13" name="Picture 12">
            <a:extLst>
              <a:ext uri="{FF2B5EF4-FFF2-40B4-BE49-F238E27FC236}">
                <a16:creationId xmlns:a16="http://schemas.microsoft.com/office/drawing/2014/main" id="{D7BB2548-F378-D8D2-64BE-E1057C8B6928}"/>
              </a:ext>
            </a:extLst>
          </p:cNvPr>
          <p:cNvPicPr>
            <a:picLocks noChangeAspect="1"/>
          </p:cNvPicPr>
          <p:nvPr/>
        </p:nvPicPr>
        <p:blipFill>
          <a:blip r:embed="rId4"/>
          <a:stretch>
            <a:fillRect/>
          </a:stretch>
        </p:blipFill>
        <p:spPr>
          <a:xfrm>
            <a:off x="4857011" y="3749732"/>
            <a:ext cx="487722" cy="402371"/>
          </a:xfrm>
          <a:prstGeom prst="rect">
            <a:avLst/>
          </a:prstGeom>
          <a:ln>
            <a:solidFill>
              <a:schemeClr val="bg1"/>
            </a:solidFill>
          </a:ln>
        </p:spPr>
      </p:pic>
      <p:pic>
        <p:nvPicPr>
          <p:cNvPr id="14" name="Picture 13">
            <a:extLst>
              <a:ext uri="{FF2B5EF4-FFF2-40B4-BE49-F238E27FC236}">
                <a16:creationId xmlns:a16="http://schemas.microsoft.com/office/drawing/2014/main" id="{CC1E6574-3650-6FD9-7EF1-0D623C0D70AA}"/>
              </a:ext>
            </a:extLst>
          </p:cNvPr>
          <p:cNvPicPr>
            <a:picLocks noChangeAspect="1"/>
          </p:cNvPicPr>
          <p:nvPr/>
        </p:nvPicPr>
        <p:blipFill>
          <a:blip r:embed="rId4"/>
          <a:stretch>
            <a:fillRect/>
          </a:stretch>
        </p:blipFill>
        <p:spPr>
          <a:xfrm>
            <a:off x="4857011" y="4508233"/>
            <a:ext cx="487722" cy="402371"/>
          </a:xfrm>
          <a:prstGeom prst="rect">
            <a:avLst/>
          </a:prstGeom>
          <a:ln>
            <a:solidFill>
              <a:schemeClr val="bg1"/>
            </a:solidFill>
          </a:ln>
        </p:spPr>
      </p:pic>
      <p:sp>
        <p:nvSpPr>
          <p:cNvPr id="15" name="TextBox 14">
            <a:extLst>
              <a:ext uri="{FF2B5EF4-FFF2-40B4-BE49-F238E27FC236}">
                <a16:creationId xmlns:a16="http://schemas.microsoft.com/office/drawing/2014/main" id="{E6B259B7-F32D-77ED-5970-AB903FB6925D}"/>
              </a:ext>
            </a:extLst>
          </p:cNvPr>
          <p:cNvSpPr txBox="1"/>
          <p:nvPr/>
        </p:nvSpPr>
        <p:spPr>
          <a:xfrm>
            <a:off x="231819" y="4985598"/>
            <a:ext cx="8251618" cy="369332"/>
          </a:xfrm>
          <a:prstGeom prst="rect">
            <a:avLst/>
          </a:prstGeom>
          <a:noFill/>
          <a:ln>
            <a:solidFill>
              <a:schemeClr val="bg1"/>
            </a:solidFill>
          </a:ln>
        </p:spPr>
        <p:txBody>
          <a:bodyPr wrap="none" rtlCol="0">
            <a:spAutoFit/>
          </a:bodyPr>
          <a:lstStyle/>
          <a:p>
            <a:r>
              <a:rPr lang="en-US" dirty="0">
                <a:solidFill>
                  <a:schemeClr val="bg1"/>
                </a:solidFill>
              </a:rPr>
              <a:t>PS – Means that the Promise to the Overcomer was made after the body of the letter. </a:t>
            </a:r>
          </a:p>
        </p:txBody>
      </p:sp>
      <p:pic>
        <p:nvPicPr>
          <p:cNvPr id="2" name="Picture 1" descr="A green check mark on a transparent background&#10;&#10;Description automatically generated">
            <a:extLst>
              <a:ext uri="{FF2B5EF4-FFF2-40B4-BE49-F238E27FC236}">
                <a16:creationId xmlns:a16="http://schemas.microsoft.com/office/drawing/2014/main" id="{44C10A65-D6BE-7BC4-6359-266C006C78BB}"/>
              </a:ext>
            </a:extLst>
          </p:cNvPr>
          <p:cNvPicPr>
            <a:picLocks noChangeAspect="1"/>
          </p:cNvPicPr>
          <p:nvPr/>
        </p:nvPicPr>
        <p:blipFill>
          <a:blip r:embed="rId2">
            <a:alphaModFix/>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5853147" y="2215165"/>
            <a:ext cx="486714" cy="399247"/>
          </a:xfrm>
          <a:prstGeom prst="rect">
            <a:avLst/>
          </a:prstGeom>
          <a:ln>
            <a:solidFill>
              <a:schemeClr val="bg1"/>
            </a:solidFill>
          </a:ln>
        </p:spPr>
      </p:pic>
      <p:pic>
        <p:nvPicPr>
          <p:cNvPr id="4" name="Picture 3">
            <a:extLst>
              <a:ext uri="{FF2B5EF4-FFF2-40B4-BE49-F238E27FC236}">
                <a16:creationId xmlns:a16="http://schemas.microsoft.com/office/drawing/2014/main" id="{D084A34B-BC86-7207-EF97-2C705D55B485}"/>
              </a:ext>
            </a:extLst>
          </p:cNvPr>
          <p:cNvPicPr>
            <a:picLocks noChangeAspect="1"/>
          </p:cNvPicPr>
          <p:nvPr/>
        </p:nvPicPr>
        <p:blipFill>
          <a:blip r:embed="rId4"/>
          <a:stretch>
            <a:fillRect/>
          </a:stretch>
        </p:blipFill>
        <p:spPr>
          <a:xfrm>
            <a:off x="5853147" y="2614412"/>
            <a:ext cx="487722" cy="402371"/>
          </a:xfrm>
          <a:prstGeom prst="rect">
            <a:avLst/>
          </a:prstGeom>
          <a:ln>
            <a:solidFill>
              <a:schemeClr val="bg1"/>
            </a:solidFill>
          </a:ln>
        </p:spPr>
      </p:pic>
      <p:pic>
        <p:nvPicPr>
          <p:cNvPr id="5" name="Picture 4">
            <a:extLst>
              <a:ext uri="{FF2B5EF4-FFF2-40B4-BE49-F238E27FC236}">
                <a16:creationId xmlns:a16="http://schemas.microsoft.com/office/drawing/2014/main" id="{3D51E1AB-8AE9-973B-07AA-3D5E675CEF66}"/>
              </a:ext>
            </a:extLst>
          </p:cNvPr>
          <p:cNvPicPr>
            <a:picLocks noChangeAspect="1"/>
          </p:cNvPicPr>
          <p:nvPr/>
        </p:nvPicPr>
        <p:blipFill>
          <a:blip r:embed="rId4"/>
          <a:stretch>
            <a:fillRect/>
          </a:stretch>
        </p:blipFill>
        <p:spPr>
          <a:xfrm>
            <a:off x="5852139" y="3749732"/>
            <a:ext cx="487722" cy="402371"/>
          </a:xfrm>
          <a:prstGeom prst="rect">
            <a:avLst/>
          </a:prstGeom>
          <a:ln>
            <a:solidFill>
              <a:schemeClr val="bg1"/>
            </a:solidFill>
          </a:ln>
        </p:spPr>
      </p:pic>
      <p:pic>
        <p:nvPicPr>
          <p:cNvPr id="6" name="Picture 5">
            <a:extLst>
              <a:ext uri="{FF2B5EF4-FFF2-40B4-BE49-F238E27FC236}">
                <a16:creationId xmlns:a16="http://schemas.microsoft.com/office/drawing/2014/main" id="{0F964632-588B-E3AE-E4E9-AE98A70E85D8}"/>
              </a:ext>
            </a:extLst>
          </p:cNvPr>
          <p:cNvPicPr>
            <a:picLocks noChangeAspect="1"/>
          </p:cNvPicPr>
          <p:nvPr/>
        </p:nvPicPr>
        <p:blipFill>
          <a:blip r:embed="rId4"/>
          <a:stretch>
            <a:fillRect/>
          </a:stretch>
        </p:blipFill>
        <p:spPr>
          <a:xfrm>
            <a:off x="5852139" y="4508233"/>
            <a:ext cx="487722" cy="402371"/>
          </a:xfrm>
          <a:prstGeom prst="rect">
            <a:avLst/>
          </a:prstGeom>
          <a:ln>
            <a:solidFill>
              <a:schemeClr val="bg1"/>
            </a:solidFill>
          </a:ln>
        </p:spPr>
      </p:pic>
      <p:pic>
        <p:nvPicPr>
          <p:cNvPr id="8" name="Picture 7">
            <a:extLst>
              <a:ext uri="{FF2B5EF4-FFF2-40B4-BE49-F238E27FC236}">
                <a16:creationId xmlns:a16="http://schemas.microsoft.com/office/drawing/2014/main" id="{3800B593-5614-2D81-4917-FE12A3CD0929}"/>
              </a:ext>
            </a:extLst>
          </p:cNvPr>
          <p:cNvPicPr>
            <a:picLocks noChangeAspect="1"/>
          </p:cNvPicPr>
          <p:nvPr/>
        </p:nvPicPr>
        <p:blipFill>
          <a:blip r:embed="rId4"/>
          <a:stretch>
            <a:fillRect/>
          </a:stretch>
        </p:blipFill>
        <p:spPr>
          <a:xfrm>
            <a:off x="5852139" y="2987536"/>
            <a:ext cx="487722" cy="402371"/>
          </a:xfrm>
          <a:prstGeom prst="rect">
            <a:avLst/>
          </a:prstGeom>
          <a:ln>
            <a:solidFill>
              <a:schemeClr val="bg1"/>
            </a:solidFill>
          </a:ln>
        </p:spPr>
      </p:pic>
      <p:pic>
        <p:nvPicPr>
          <p:cNvPr id="20" name="Picture 19" descr="A red x sign with white border&#10;&#10;Description automatically generated">
            <a:extLst>
              <a:ext uri="{FF2B5EF4-FFF2-40B4-BE49-F238E27FC236}">
                <a16:creationId xmlns:a16="http://schemas.microsoft.com/office/drawing/2014/main" id="{C9C0665D-9E3C-9EE6-6E57-E2286283F68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5957261" y="3411908"/>
            <a:ext cx="277478" cy="241714"/>
          </a:xfrm>
          <a:prstGeom prst="rect">
            <a:avLst/>
          </a:prstGeom>
          <a:ln>
            <a:solidFill>
              <a:schemeClr val="bg1"/>
            </a:solidFill>
          </a:ln>
        </p:spPr>
      </p:pic>
    </p:spTree>
    <p:extLst>
      <p:ext uri="{BB962C8B-B14F-4D97-AF65-F5344CB8AC3E}">
        <p14:creationId xmlns:p14="http://schemas.microsoft.com/office/powerpoint/2010/main" val="118374367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3334285-3DF6-FD8E-C62E-50D3D1D8277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0196950-91DB-6B36-1C22-9CD7B0A536DD}"/>
              </a:ext>
            </a:extLst>
          </p:cNvPr>
          <p:cNvSpPr txBox="1"/>
          <p:nvPr/>
        </p:nvSpPr>
        <p:spPr>
          <a:xfrm>
            <a:off x="963589" y="1206500"/>
            <a:ext cx="10606111"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Prophetic Profile of the Seven Churches</a:t>
            </a:r>
            <a:endParaRPr lang="en-US" dirty="0">
              <a:solidFill>
                <a:prstClr val="white"/>
              </a:solidFill>
              <a:latin typeface="Calibri" panose="020F0502020204030204"/>
            </a:endParaRPr>
          </a:p>
        </p:txBody>
      </p:sp>
      <p:sp>
        <p:nvSpPr>
          <p:cNvPr id="3" name="Rectangle: Rounded Corners 2">
            <a:extLst>
              <a:ext uri="{FF2B5EF4-FFF2-40B4-BE49-F238E27FC236}">
                <a16:creationId xmlns:a16="http://schemas.microsoft.com/office/drawing/2014/main" id="{A24046AC-2999-6FF2-A293-3C475D59FDE4}"/>
              </a:ext>
            </a:extLst>
          </p:cNvPr>
          <p:cNvSpPr/>
          <p:nvPr/>
        </p:nvSpPr>
        <p:spPr>
          <a:xfrm>
            <a:off x="1094704" y="1841679"/>
            <a:ext cx="1378040" cy="461665"/>
          </a:xfrm>
          <a:prstGeom prst="roundRect">
            <a:avLst/>
          </a:prstGeom>
          <a:solidFill>
            <a:schemeClr val="tx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EPHESUS</a:t>
            </a:r>
          </a:p>
        </p:txBody>
      </p:sp>
      <p:sp>
        <p:nvSpPr>
          <p:cNvPr id="4" name="TextBox 3">
            <a:extLst>
              <a:ext uri="{FF2B5EF4-FFF2-40B4-BE49-F238E27FC236}">
                <a16:creationId xmlns:a16="http://schemas.microsoft.com/office/drawing/2014/main" id="{5C9DCC29-3C6E-8F4D-3573-AB4EF3C616D8}"/>
              </a:ext>
            </a:extLst>
          </p:cNvPr>
          <p:cNvSpPr txBox="1"/>
          <p:nvPr/>
        </p:nvSpPr>
        <p:spPr>
          <a:xfrm>
            <a:off x="2472744" y="1841679"/>
            <a:ext cx="2663230" cy="276999"/>
          </a:xfrm>
          <a:prstGeom prst="rect">
            <a:avLst/>
          </a:prstGeom>
          <a:noFill/>
          <a:ln>
            <a:solidFill>
              <a:schemeClr val="bg1"/>
            </a:solidFill>
          </a:ln>
        </p:spPr>
        <p:txBody>
          <a:bodyPr wrap="none" rtlCol="0">
            <a:spAutoFit/>
          </a:bodyPr>
          <a:lstStyle/>
          <a:p>
            <a:r>
              <a:rPr lang="en-US" sz="1200" dirty="0">
                <a:solidFill>
                  <a:schemeClr val="bg1"/>
                </a:solidFill>
              </a:rPr>
              <a:t>The Apostolic Church the Model Church</a:t>
            </a:r>
          </a:p>
        </p:txBody>
      </p:sp>
      <p:sp>
        <p:nvSpPr>
          <p:cNvPr id="5" name="Rectangle: Rounded Corners 4">
            <a:extLst>
              <a:ext uri="{FF2B5EF4-FFF2-40B4-BE49-F238E27FC236}">
                <a16:creationId xmlns:a16="http://schemas.microsoft.com/office/drawing/2014/main" id="{DB7D9DA4-4278-781C-CBD3-62CC6395B8B9}"/>
              </a:ext>
            </a:extLst>
          </p:cNvPr>
          <p:cNvSpPr/>
          <p:nvPr/>
        </p:nvSpPr>
        <p:spPr>
          <a:xfrm>
            <a:off x="2136639" y="2580343"/>
            <a:ext cx="1378040" cy="461665"/>
          </a:xfrm>
          <a:prstGeom prst="roundRect">
            <a:avLst/>
          </a:prstGeom>
          <a:solidFill>
            <a:schemeClr val="tx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SMYRNA</a:t>
            </a:r>
          </a:p>
        </p:txBody>
      </p:sp>
      <p:cxnSp>
        <p:nvCxnSpPr>
          <p:cNvPr id="8" name="Straight Connector 7">
            <a:extLst>
              <a:ext uri="{FF2B5EF4-FFF2-40B4-BE49-F238E27FC236}">
                <a16:creationId xmlns:a16="http://schemas.microsoft.com/office/drawing/2014/main" id="{B19D778D-BDC9-E64D-AFD5-D092667D894B}"/>
              </a:ext>
            </a:extLst>
          </p:cNvPr>
          <p:cNvCxnSpPr/>
          <p:nvPr/>
        </p:nvCxnSpPr>
        <p:spPr>
          <a:xfrm>
            <a:off x="2472744" y="2164845"/>
            <a:ext cx="412124"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C50563B6-4DDB-4687-C1B6-7E09960EB512}"/>
              </a:ext>
            </a:extLst>
          </p:cNvPr>
          <p:cNvCxnSpPr/>
          <p:nvPr/>
        </p:nvCxnSpPr>
        <p:spPr>
          <a:xfrm>
            <a:off x="2859111" y="2164845"/>
            <a:ext cx="0" cy="358180"/>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83C50D6F-A69F-E261-E709-0F8AFBB0994F}"/>
              </a:ext>
            </a:extLst>
          </p:cNvPr>
          <p:cNvSpPr txBox="1"/>
          <p:nvPr/>
        </p:nvSpPr>
        <p:spPr>
          <a:xfrm>
            <a:off x="3537740" y="2580343"/>
            <a:ext cx="1620957" cy="276999"/>
          </a:xfrm>
          <a:prstGeom prst="rect">
            <a:avLst/>
          </a:prstGeom>
          <a:noFill/>
          <a:ln>
            <a:solidFill>
              <a:schemeClr val="bg1"/>
            </a:solidFill>
          </a:ln>
        </p:spPr>
        <p:txBody>
          <a:bodyPr wrap="none" rtlCol="0">
            <a:spAutoFit/>
          </a:bodyPr>
          <a:lstStyle/>
          <a:p>
            <a:r>
              <a:rPr lang="en-US" sz="1200" dirty="0">
                <a:solidFill>
                  <a:schemeClr val="bg1"/>
                </a:solidFill>
              </a:rPr>
              <a:t>The Persecuted Church</a:t>
            </a:r>
          </a:p>
        </p:txBody>
      </p:sp>
    </p:spTree>
    <p:extLst>
      <p:ext uri="{BB962C8B-B14F-4D97-AF65-F5344CB8AC3E}">
        <p14:creationId xmlns:p14="http://schemas.microsoft.com/office/powerpoint/2010/main" val="288894029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par>
                                <p:cTn id="23" presetID="10" presetClass="entr" presetSubtype="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1000"/>
                                        <p:tgtEl>
                                          <p:spTgt spid="11"/>
                                        </p:tgtEl>
                                      </p:cBhvr>
                                    </p:animEffect>
                                    <p:anim calcmode="lin" valueType="num">
                                      <p:cBhvr>
                                        <p:cTn id="31" dur="1000" fill="hold"/>
                                        <p:tgtEl>
                                          <p:spTgt spid="11"/>
                                        </p:tgtEl>
                                        <p:attrNameLst>
                                          <p:attrName>ppt_x</p:attrName>
                                        </p:attrNameLst>
                                      </p:cBhvr>
                                      <p:tavLst>
                                        <p:tav tm="0">
                                          <p:val>
                                            <p:strVal val="#ppt_x"/>
                                          </p:val>
                                        </p:tav>
                                        <p:tav tm="100000">
                                          <p:val>
                                            <p:strVal val="#ppt_x"/>
                                          </p:val>
                                        </p:tav>
                                      </p:tavLst>
                                    </p:anim>
                                    <p:anim calcmode="lin" valueType="num">
                                      <p:cBhvr>
                                        <p:cTn id="3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animBg="1"/>
      <p:bldP spid="11" grpId="0"/>
    </p:bld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63A10FA-DD2C-93EB-7C5D-D51536018C1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8389AB2-6FCA-908E-99D0-700C13DE7703}"/>
              </a:ext>
            </a:extLst>
          </p:cNvPr>
          <p:cNvSpPr txBox="1"/>
          <p:nvPr/>
        </p:nvSpPr>
        <p:spPr>
          <a:xfrm>
            <a:off x="1255689" y="1511300"/>
            <a:ext cx="10606111" cy="34470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solidFill>
                  <a:schemeClr val="bg1"/>
                </a:solidFill>
                <a:latin typeface="Calibri" panose="020F0502020204030204"/>
              </a:rPr>
              <a:t>Study Assignment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solidFill>
                <a:schemeClr val="bg1"/>
              </a:solidFill>
              <a:latin typeface="Calibri" panose="020F0502020204030204"/>
            </a:endParaRPr>
          </a:p>
          <a:p>
            <a:pPr marL="742950" lvl="1" indent="-285750">
              <a:buFont typeface="Wingdings" panose="05000000000000000000" pitchFamily="2" charset="2"/>
              <a:buChar char="Ø"/>
              <a:defRPr/>
            </a:pPr>
            <a:r>
              <a:rPr lang="en-US" dirty="0">
                <a:solidFill>
                  <a:schemeClr val="bg1"/>
                </a:solidFill>
                <a:latin typeface="Calibri" panose="020F0502020204030204"/>
              </a:rPr>
              <a:t>Always pray first before asking to open your minds to God’s reveal for you</a:t>
            </a:r>
          </a:p>
          <a:p>
            <a:pPr marL="742950" lvl="1" indent="-285750">
              <a:buFont typeface="Wingdings" panose="05000000000000000000" pitchFamily="2" charset="2"/>
              <a:buChar char="Ø"/>
              <a:defRPr/>
            </a:pPr>
            <a:r>
              <a:rPr lang="en-US" dirty="0">
                <a:solidFill>
                  <a:schemeClr val="bg1"/>
                </a:solidFill>
                <a:latin typeface="Calibri" panose="020F0502020204030204"/>
              </a:rPr>
              <a:t>Have a relationship with the Author of everything – Jesus Christ</a:t>
            </a:r>
          </a:p>
          <a:p>
            <a:pPr marL="742950" lvl="1" indent="-285750">
              <a:buFont typeface="Wingdings" panose="05000000000000000000" pitchFamily="2" charset="2"/>
              <a:buChar char="Ø"/>
              <a:defRPr/>
            </a:pPr>
            <a:r>
              <a:rPr lang="en-US" dirty="0">
                <a:solidFill>
                  <a:schemeClr val="bg1"/>
                </a:solidFill>
                <a:latin typeface="Calibri" panose="020F0502020204030204"/>
              </a:rPr>
              <a:t>Set aside your personal presuppositions</a:t>
            </a:r>
          </a:p>
          <a:p>
            <a:pPr marL="742950" lvl="1" indent="-285750">
              <a:buFont typeface="Wingdings" panose="05000000000000000000" pitchFamily="2" charset="2"/>
              <a:buChar char="Ø"/>
              <a:defRPr/>
            </a:pPr>
            <a:r>
              <a:rPr lang="en-US" dirty="0">
                <a:solidFill>
                  <a:schemeClr val="bg1"/>
                </a:solidFill>
              </a:rPr>
              <a:t>Take good notes</a:t>
            </a:r>
          </a:p>
          <a:p>
            <a:pPr marL="742950" lvl="1" indent="-285750">
              <a:buFont typeface="Wingdings" panose="05000000000000000000" pitchFamily="2" charset="2"/>
              <a:buChar char="Ø"/>
              <a:defRPr/>
            </a:pPr>
            <a:r>
              <a:rPr lang="en-US" dirty="0">
                <a:solidFill>
                  <a:schemeClr val="bg1"/>
                </a:solidFill>
              </a:rPr>
              <a:t>Start and Continue to update your personal private journal</a:t>
            </a:r>
          </a:p>
          <a:p>
            <a:pPr marL="742950" lvl="1" indent="-285750">
              <a:buFont typeface="Wingdings" panose="05000000000000000000" pitchFamily="2" charset="2"/>
              <a:buChar char="Ø"/>
              <a:defRPr/>
            </a:pPr>
            <a:r>
              <a:rPr lang="en-US" dirty="0">
                <a:solidFill>
                  <a:schemeClr val="bg1"/>
                </a:solidFill>
              </a:rPr>
              <a:t>Read the book of Revelation each week</a:t>
            </a:r>
          </a:p>
          <a:p>
            <a:pPr marL="742950" lvl="1" indent="-285750">
              <a:buFont typeface="Wingdings" panose="05000000000000000000" pitchFamily="2" charset="2"/>
              <a:buChar char="Ø"/>
              <a:defRPr/>
            </a:pPr>
            <a:r>
              <a:rPr lang="en-US" dirty="0">
                <a:solidFill>
                  <a:schemeClr val="bg1"/>
                </a:solidFill>
              </a:rPr>
              <a:t>Read the chapters 2 and 3. </a:t>
            </a:r>
          </a:p>
          <a:p>
            <a:pPr marL="742950" lvl="1" indent="-285750">
              <a:buFont typeface="Wingdings" panose="05000000000000000000" pitchFamily="2" charset="2"/>
              <a:buChar char="Ø"/>
              <a:defRPr/>
            </a:pPr>
            <a:r>
              <a:rPr lang="en-US" dirty="0">
                <a:solidFill>
                  <a:schemeClr val="bg1"/>
                </a:solidFill>
              </a:rPr>
              <a:t>Download the Word Doc handout and outline the Church of Pergamos. </a:t>
            </a:r>
          </a:p>
          <a:p>
            <a:pPr marL="742950" lvl="1" indent="-285750">
              <a:buFont typeface="Wingdings" panose="05000000000000000000" pitchFamily="2" charset="2"/>
              <a:buChar char="Ø"/>
              <a:defRPr/>
            </a:pPr>
            <a:r>
              <a:rPr lang="en-US" dirty="0">
                <a:solidFill>
                  <a:schemeClr val="bg1"/>
                </a:solidFill>
              </a:rPr>
              <a:t>From the Handout Outline the Church of Ephesus. </a:t>
            </a:r>
          </a:p>
        </p:txBody>
      </p:sp>
    </p:spTree>
    <p:extLst>
      <p:ext uri="{BB962C8B-B14F-4D97-AF65-F5344CB8AC3E}">
        <p14:creationId xmlns:p14="http://schemas.microsoft.com/office/powerpoint/2010/main" val="2956926124"/>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DAC0267-49FC-9D04-1EE3-42D5853EAA4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66DCA0B-0A23-4F80-4877-FED7D27658DD}"/>
              </a:ext>
            </a:extLst>
          </p:cNvPr>
          <p:cNvSpPr txBox="1"/>
          <p:nvPr/>
        </p:nvSpPr>
        <p:spPr>
          <a:xfrm>
            <a:off x="2034121" y="1800039"/>
            <a:ext cx="9184746" cy="458587"/>
          </a:xfrm>
          <a:prstGeom prst="rect">
            <a:avLst/>
          </a:prstGeom>
          <a:noFill/>
        </p:spPr>
        <p:txBody>
          <a:bodyPr wrap="square" rtlCol="0">
            <a:spAutoFit/>
          </a:bodyPr>
          <a:lstStyle/>
          <a:p>
            <a:pPr defTabSz="777240">
              <a:spcAft>
                <a:spcPts val="600"/>
              </a:spcAft>
              <a:defRPr/>
            </a:pPr>
            <a:r>
              <a:rPr lang="en-US" sz="2380" kern="1200">
                <a:solidFill>
                  <a:prstClr val="white"/>
                </a:solidFill>
                <a:latin typeface="Calibri" panose="020F0502020204030204"/>
                <a:ea typeface="+mn-ea"/>
                <a:cs typeface="+mn-cs"/>
              </a:rPr>
              <a:t>REDEMPTION (REVELATION) TIMEFRAME</a:t>
            </a:r>
            <a:endParaRPr kumimoji="0" lang="en-US" sz="2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D39CAFE-B3C9-2C19-0474-7537DB80D827}"/>
              </a:ext>
            </a:extLst>
          </p:cNvPr>
          <p:cNvSpPr txBox="1"/>
          <p:nvPr/>
        </p:nvSpPr>
        <p:spPr>
          <a:xfrm>
            <a:off x="1125201" y="3502588"/>
            <a:ext cx="1161408" cy="327782"/>
          </a:xfrm>
          <a:prstGeom prst="rect">
            <a:avLst/>
          </a:prstGeom>
          <a:noFill/>
        </p:spPr>
        <p:txBody>
          <a:bodyPr wrap="none" rtlCol="0">
            <a:spAutoFit/>
          </a:bodyPr>
          <a:lstStyle/>
          <a:p>
            <a:pPr defTabSz="777240">
              <a:spcAft>
                <a:spcPts val="600"/>
              </a:spcAft>
              <a:defRPr/>
            </a:pPr>
            <a:r>
              <a:rPr lang="en-US" sz="1530" kern="1200">
                <a:solidFill>
                  <a:prstClr val="white"/>
                </a:solidFill>
                <a:latin typeface="Calibri" panose="020F0502020204030204"/>
                <a:ea typeface="+mn-ea"/>
                <a:cs typeface="+mn-cs"/>
              </a:rPr>
              <a:t>Redemption</a:t>
            </a: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6" name="Straight Connector 5">
            <a:extLst>
              <a:ext uri="{FF2B5EF4-FFF2-40B4-BE49-F238E27FC236}">
                <a16:creationId xmlns:a16="http://schemas.microsoft.com/office/drawing/2014/main" id="{3E378BBC-1FE1-11C4-2FA3-A8E19ECB1CB8}"/>
              </a:ext>
            </a:extLst>
          </p:cNvPr>
          <p:cNvCxnSpPr>
            <a:cxnSpLocks/>
          </p:cNvCxnSpPr>
          <p:nvPr/>
        </p:nvCxnSpPr>
        <p:spPr>
          <a:xfrm>
            <a:off x="2452021" y="3819335"/>
            <a:ext cx="8570839" cy="318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929B80B-703D-B756-EDCD-70F69C1995B2}"/>
              </a:ext>
            </a:extLst>
          </p:cNvPr>
          <p:cNvCxnSpPr>
            <a:cxnSpLocks/>
          </p:cNvCxnSpPr>
          <p:nvPr/>
        </p:nvCxnSpPr>
        <p:spPr>
          <a:xfrm>
            <a:off x="2452021" y="3489876"/>
            <a:ext cx="0" cy="5973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3D0E925-E5C8-74CF-5468-D8E532E84784}"/>
              </a:ext>
            </a:extLst>
          </p:cNvPr>
          <p:cNvCxnSpPr>
            <a:cxnSpLocks/>
          </p:cNvCxnSpPr>
          <p:nvPr/>
        </p:nvCxnSpPr>
        <p:spPr>
          <a:xfrm>
            <a:off x="11022860" y="3605185"/>
            <a:ext cx="0" cy="5321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AC4638F2-B3BA-56B5-010F-00C658CEE273}"/>
              </a:ext>
            </a:extLst>
          </p:cNvPr>
          <p:cNvSpPr txBox="1"/>
          <p:nvPr/>
        </p:nvSpPr>
        <p:spPr>
          <a:xfrm>
            <a:off x="4066172" y="2871161"/>
            <a:ext cx="4336525" cy="327782"/>
          </a:xfrm>
          <a:prstGeom prst="rect">
            <a:avLst/>
          </a:prstGeom>
          <a:noFill/>
        </p:spPr>
        <p:txBody>
          <a:bodyPr wrap="square">
            <a:spAutoFit/>
          </a:bodyPr>
          <a:lstStyle/>
          <a:p>
            <a:pPr defTabSz="777240">
              <a:spcAft>
                <a:spcPts val="600"/>
              </a:spcAft>
              <a:defRPr/>
            </a:pPr>
            <a:r>
              <a:rPr lang="en-US" sz="1530" kern="1200">
                <a:solidFill>
                  <a:prstClr val="white"/>
                </a:solidFill>
                <a:latin typeface="Calibri" panose="020F0502020204030204"/>
                <a:ea typeface="+mn-ea"/>
                <a:cs typeface="+mn-cs"/>
              </a:rPr>
              <a:t>TWO THOUSAND YEARS – THE AGE OF THE CHURCH</a:t>
            </a: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5" name="TextBox 54">
            <a:extLst>
              <a:ext uri="{FF2B5EF4-FFF2-40B4-BE49-F238E27FC236}">
                <a16:creationId xmlns:a16="http://schemas.microsoft.com/office/drawing/2014/main" id="{C22D2F7D-DAC1-518B-6E30-2D92E3B24CEB}"/>
              </a:ext>
            </a:extLst>
          </p:cNvPr>
          <p:cNvSpPr txBox="1"/>
          <p:nvPr/>
        </p:nvSpPr>
        <p:spPr>
          <a:xfrm>
            <a:off x="5513094" y="3164534"/>
            <a:ext cx="1113400" cy="458587"/>
          </a:xfrm>
          <a:prstGeom prst="rect">
            <a:avLst/>
          </a:prstGeom>
          <a:noFill/>
        </p:spPr>
        <p:txBody>
          <a:bodyPr wrap="square" rtlCol="0">
            <a:spAutoFit/>
          </a:bodyPr>
          <a:lstStyle/>
          <a:p>
            <a:pPr defTabSz="777240">
              <a:spcAft>
                <a:spcPts val="600"/>
              </a:spcAft>
              <a:defRPr/>
            </a:pPr>
            <a:r>
              <a:rPr lang="en-US" sz="1190" kern="1200">
                <a:solidFill>
                  <a:prstClr val="white"/>
                </a:solidFill>
                <a:latin typeface="Calibri" panose="020F0502020204030204"/>
                <a:ea typeface="+mn-ea"/>
                <a:cs typeface="+mn-cs"/>
              </a:rPr>
              <a:t>ACTS - 30 Years</a:t>
            </a:r>
            <a:endParaRPr kumimoji="0" lang="en-US" sz="14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6" name="TextBox 55">
            <a:extLst>
              <a:ext uri="{FF2B5EF4-FFF2-40B4-BE49-F238E27FC236}">
                <a16:creationId xmlns:a16="http://schemas.microsoft.com/office/drawing/2014/main" id="{DC2F0281-E032-7C38-1830-B0BFFC44DC6A}"/>
              </a:ext>
            </a:extLst>
          </p:cNvPr>
          <p:cNvSpPr txBox="1"/>
          <p:nvPr/>
        </p:nvSpPr>
        <p:spPr>
          <a:xfrm>
            <a:off x="5225808" y="3342740"/>
            <a:ext cx="1693407" cy="458587"/>
          </a:xfrm>
          <a:prstGeom prst="rect">
            <a:avLst/>
          </a:prstGeom>
          <a:noFill/>
        </p:spPr>
        <p:txBody>
          <a:bodyPr wrap="square" rtlCol="0">
            <a:spAutoFit/>
          </a:bodyPr>
          <a:lstStyle/>
          <a:p>
            <a:pPr defTabSz="777240">
              <a:spcAft>
                <a:spcPts val="600"/>
              </a:spcAft>
              <a:defRPr/>
            </a:pPr>
            <a:r>
              <a:rPr lang="en-US" sz="1190" kern="1200">
                <a:solidFill>
                  <a:prstClr val="white"/>
                </a:solidFill>
                <a:latin typeface="Calibri" panose="020F0502020204030204"/>
                <a:ea typeface="+mn-ea"/>
                <a:cs typeface="+mn-cs"/>
              </a:rPr>
              <a:t>REVELATION 1,970 Years</a:t>
            </a:r>
            <a:endParaRPr kumimoji="0" lang="en-US" sz="14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2" name="Straight Connector 11">
            <a:extLst>
              <a:ext uri="{FF2B5EF4-FFF2-40B4-BE49-F238E27FC236}">
                <a16:creationId xmlns:a16="http://schemas.microsoft.com/office/drawing/2014/main" id="{C09587AF-7CA7-97DD-3B9D-B8028E797C5D}"/>
              </a:ext>
            </a:extLst>
          </p:cNvPr>
          <p:cNvCxnSpPr/>
          <p:nvPr/>
        </p:nvCxnSpPr>
        <p:spPr>
          <a:xfrm>
            <a:off x="3474735" y="3639316"/>
            <a:ext cx="0" cy="4479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7CC24D0-6ED6-488B-973A-9CDF4EDB7740}"/>
              </a:ext>
            </a:extLst>
          </p:cNvPr>
          <p:cNvCxnSpPr/>
          <p:nvPr/>
        </p:nvCxnSpPr>
        <p:spPr>
          <a:xfrm>
            <a:off x="4481873" y="3631948"/>
            <a:ext cx="0" cy="4479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729373A-3087-78CF-7835-76BDCBB5BA5D}"/>
              </a:ext>
            </a:extLst>
          </p:cNvPr>
          <p:cNvCxnSpPr/>
          <p:nvPr/>
        </p:nvCxnSpPr>
        <p:spPr>
          <a:xfrm>
            <a:off x="6777716" y="3631948"/>
            <a:ext cx="0" cy="4479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61C2756-9C78-B1FC-6BA0-542A4ED856F3}"/>
              </a:ext>
            </a:extLst>
          </p:cNvPr>
          <p:cNvCxnSpPr/>
          <p:nvPr/>
        </p:nvCxnSpPr>
        <p:spPr>
          <a:xfrm>
            <a:off x="7849832" y="3610290"/>
            <a:ext cx="0" cy="4479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E0821ED-8258-1E14-FA0C-D67319681C48}"/>
              </a:ext>
            </a:extLst>
          </p:cNvPr>
          <p:cNvCxnSpPr/>
          <p:nvPr/>
        </p:nvCxnSpPr>
        <p:spPr>
          <a:xfrm>
            <a:off x="8997753" y="3616449"/>
            <a:ext cx="0" cy="4479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5511E13-EA32-8191-5198-35970440AEAF}"/>
              </a:ext>
            </a:extLst>
          </p:cNvPr>
          <p:cNvCxnSpPr/>
          <p:nvPr/>
        </p:nvCxnSpPr>
        <p:spPr>
          <a:xfrm>
            <a:off x="10069869" y="3639316"/>
            <a:ext cx="0" cy="4479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101C6E59-845D-4456-4BB1-CA14FCF44E8F}"/>
              </a:ext>
            </a:extLst>
          </p:cNvPr>
          <p:cNvCxnSpPr/>
          <p:nvPr/>
        </p:nvCxnSpPr>
        <p:spPr>
          <a:xfrm>
            <a:off x="5640624" y="3621119"/>
            <a:ext cx="0" cy="4479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D92CCF03-AE12-CFA5-A15C-39CDF8125939}"/>
              </a:ext>
            </a:extLst>
          </p:cNvPr>
          <p:cNvSpPr txBox="1"/>
          <p:nvPr/>
        </p:nvSpPr>
        <p:spPr>
          <a:xfrm>
            <a:off x="2547435" y="3922394"/>
            <a:ext cx="840295" cy="327782"/>
          </a:xfrm>
          <a:prstGeom prst="rect">
            <a:avLst/>
          </a:prstGeom>
          <a:noFill/>
        </p:spPr>
        <p:txBody>
          <a:bodyPr wrap="none" rtlCol="0">
            <a:spAutoFit/>
          </a:bodyPr>
          <a:lstStyle/>
          <a:p>
            <a:pPr defTabSz="777240">
              <a:spcAft>
                <a:spcPts val="600"/>
              </a:spcAft>
            </a:pPr>
            <a:r>
              <a:rPr lang="en-US" sz="1530" kern="1200">
                <a:solidFill>
                  <a:schemeClr val="tx1"/>
                </a:solidFill>
                <a:latin typeface="+mn-lt"/>
                <a:ea typeface="+mn-ea"/>
                <a:cs typeface="+mn-cs"/>
              </a:rPr>
              <a:t>Ephesus</a:t>
            </a:r>
            <a:endParaRPr lang="en-US"/>
          </a:p>
        </p:txBody>
      </p:sp>
      <p:sp>
        <p:nvSpPr>
          <p:cNvPr id="26" name="TextBox 25">
            <a:extLst>
              <a:ext uri="{FF2B5EF4-FFF2-40B4-BE49-F238E27FC236}">
                <a16:creationId xmlns:a16="http://schemas.microsoft.com/office/drawing/2014/main" id="{CA26462A-E144-9025-CFB0-46038FA89E97}"/>
              </a:ext>
            </a:extLst>
          </p:cNvPr>
          <p:cNvSpPr txBox="1"/>
          <p:nvPr/>
        </p:nvSpPr>
        <p:spPr>
          <a:xfrm>
            <a:off x="3608408" y="3922394"/>
            <a:ext cx="782137" cy="327782"/>
          </a:xfrm>
          <a:prstGeom prst="rect">
            <a:avLst/>
          </a:prstGeom>
          <a:noFill/>
        </p:spPr>
        <p:txBody>
          <a:bodyPr wrap="none" rtlCol="0">
            <a:spAutoFit/>
          </a:bodyPr>
          <a:lstStyle/>
          <a:p>
            <a:pPr defTabSz="777240">
              <a:spcAft>
                <a:spcPts val="600"/>
              </a:spcAft>
            </a:pPr>
            <a:r>
              <a:rPr lang="en-US" sz="1530" kern="1200">
                <a:solidFill>
                  <a:schemeClr val="tx1"/>
                </a:solidFill>
                <a:latin typeface="+mn-lt"/>
                <a:ea typeface="+mn-ea"/>
                <a:cs typeface="+mn-cs"/>
              </a:rPr>
              <a:t>Smyrna</a:t>
            </a:r>
            <a:endParaRPr lang="en-US"/>
          </a:p>
        </p:txBody>
      </p:sp>
      <p:sp>
        <p:nvSpPr>
          <p:cNvPr id="27" name="TextBox 26">
            <a:extLst>
              <a:ext uri="{FF2B5EF4-FFF2-40B4-BE49-F238E27FC236}">
                <a16:creationId xmlns:a16="http://schemas.microsoft.com/office/drawing/2014/main" id="{C23933B5-EDEC-8368-57F1-B359B2F5046E}"/>
              </a:ext>
            </a:extLst>
          </p:cNvPr>
          <p:cNvSpPr txBox="1"/>
          <p:nvPr/>
        </p:nvSpPr>
        <p:spPr>
          <a:xfrm>
            <a:off x="4638855" y="3922394"/>
            <a:ext cx="967894" cy="327782"/>
          </a:xfrm>
          <a:prstGeom prst="rect">
            <a:avLst/>
          </a:prstGeom>
          <a:noFill/>
        </p:spPr>
        <p:txBody>
          <a:bodyPr wrap="none" rtlCol="0">
            <a:spAutoFit/>
          </a:bodyPr>
          <a:lstStyle/>
          <a:p>
            <a:pPr defTabSz="777240">
              <a:spcAft>
                <a:spcPts val="600"/>
              </a:spcAft>
            </a:pPr>
            <a:r>
              <a:rPr lang="en-US" sz="1530" kern="1200">
                <a:solidFill>
                  <a:schemeClr val="tx1"/>
                </a:solidFill>
                <a:latin typeface="+mn-lt"/>
                <a:ea typeface="+mn-ea"/>
                <a:cs typeface="+mn-cs"/>
              </a:rPr>
              <a:t>Pergamos</a:t>
            </a:r>
            <a:endParaRPr lang="en-US"/>
          </a:p>
        </p:txBody>
      </p:sp>
      <p:sp>
        <p:nvSpPr>
          <p:cNvPr id="28" name="TextBox 27">
            <a:extLst>
              <a:ext uri="{FF2B5EF4-FFF2-40B4-BE49-F238E27FC236}">
                <a16:creationId xmlns:a16="http://schemas.microsoft.com/office/drawing/2014/main" id="{94CF12FF-D330-3C2B-5F77-4844BA0F68BD}"/>
              </a:ext>
            </a:extLst>
          </p:cNvPr>
          <p:cNvSpPr txBox="1"/>
          <p:nvPr/>
        </p:nvSpPr>
        <p:spPr>
          <a:xfrm>
            <a:off x="5828445" y="3922394"/>
            <a:ext cx="827855" cy="327782"/>
          </a:xfrm>
          <a:prstGeom prst="rect">
            <a:avLst/>
          </a:prstGeom>
          <a:noFill/>
        </p:spPr>
        <p:txBody>
          <a:bodyPr wrap="none" rtlCol="0">
            <a:spAutoFit/>
          </a:bodyPr>
          <a:lstStyle/>
          <a:p>
            <a:pPr defTabSz="777240">
              <a:spcAft>
                <a:spcPts val="600"/>
              </a:spcAft>
            </a:pPr>
            <a:r>
              <a:rPr lang="en-US" sz="1530" kern="1200">
                <a:solidFill>
                  <a:schemeClr val="tx1"/>
                </a:solidFill>
                <a:latin typeface="+mn-lt"/>
                <a:ea typeface="+mn-ea"/>
                <a:cs typeface="+mn-cs"/>
              </a:rPr>
              <a:t>Thyatira</a:t>
            </a:r>
            <a:endParaRPr lang="en-US"/>
          </a:p>
        </p:txBody>
      </p:sp>
      <p:sp>
        <p:nvSpPr>
          <p:cNvPr id="29" name="TextBox 28">
            <a:extLst>
              <a:ext uri="{FF2B5EF4-FFF2-40B4-BE49-F238E27FC236}">
                <a16:creationId xmlns:a16="http://schemas.microsoft.com/office/drawing/2014/main" id="{E1BACE38-6B43-064A-D310-D8BE6F3EEF90}"/>
              </a:ext>
            </a:extLst>
          </p:cNvPr>
          <p:cNvSpPr txBox="1"/>
          <p:nvPr/>
        </p:nvSpPr>
        <p:spPr>
          <a:xfrm>
            <a:off x="6987351" y="3912985"/>
            <a:ext cx="659668" cy="327782"/>
          </a:xfrm>
          <a:prstGeom prst="rect">
            <a:avLst/>
          </a:prstGeom>
          <a:noFill/>
        </p:spPr>
        <p:txBody>
          <a:bodyPr wrap="none" rtlCol="0">
            <a:spAutoFit/>
          </a:bodyPr>
          <a:lstStyle/>
          <a:p>
            <a:pPr defTabSz="777240">
              <a:spcAft>
                <a:spcPts val="600"/>
              </a:spcAft>
            </a:pPr>
            <a:r>
              <a:rPr lang="en-US" sz="1530" kern="1200">
                <a:solidFill>
                  <a:schemeClr val="tx1"/>
                </a:solidFill>
                <a:latin typeface="+mn-lt"/>
                <a:ea typeface="+mn-ea"/>
                <a:cs typeface="+mn-cs"/>
              </a:rPr>
              <a:t>Sardis</a:t>
            </a:r>
            <a:endParaRPr lang="en-US"/>
          </a:p>
        </p:txBody>
      </p:sp>
      <p:sp>
        <p:nvSpPr>
          <p:cNvPr id="30" name="TextBox 29">
            <a:extLst>
              <a:ext uri="{FF2B5EF4-FFF2-40B4-BE49-F238E27FC236}">
                <a16:creationId xmlns:a16="http://schemas.microsoft.com/office/drawing/2014/main" id="{BA8CE0A7-83EC-87FB-9B0F-9C6F3C10024B}"/>
              </a:ext>
            </a:extLst>
          </p:cNvPr>
          <p:cNvSpPr txBox="1"/>
          <p:nvPr/>
        </p:nvSpPr>
        <p:spPr>
          <a:xfrm>
            <a:off x="7831880" y="3893182"/>
            <a:ext cx="1162498" cy="327782"/>
          </a:xfrm>
          <a:prstGeom prst="rect">
            <a:avLst/>
          </a:prstGeom>
          <a:noFill/>
        </p:spPr>
        <p:txBody>
          <a:bodyPr wrap="none" rtlCol="0">
            <a:spAutoFit/>
          </a:bodyPr>
          <a:lstStyle/>
          <a:p>
            <a:pPr defTabSz="777240">
              <a:spcAft>
                <a:spcPts val="600"/>
              </a:spcAft>
            </a:pPr>
            <a:r>
              <a:rPr lang="en-US" sz="1530" kern="1200">
                <a:solidFill>
                  <a:schemeClr val="tx1"/>
                </a:solidFill>
                <a:latin typeface="+mn-lt"/>
                <a:ea typeface="+mn-ea"/>
                <a:cs typeface="+mn-cs"/>
              </a:rPr>
              <a:t>Philadelphia</a:t>
            </a:r>
            <a:endParaRPr lang="en-US"/>
          </a:p>
        </p:txBody>
      </p:sp>
      <p:sp>
        <p:nvSpPr>
          <p:cNvPr id="31" name="TextBox 30">
            <a:extLst>
              <a:ext uri="{FF2B5EF4-FFF2-40B4-BE49-F238E27FC236}">
                <a16:creationId xmlns:a16="http://schemas.microsoft.com/office/drawing/2014/main" id="{EF0BC6E2-BA9E-E419-C6C8-FBB3BF8AB2BF}"/>
              </a:ext>
            </a:extLst>
          </p:cNvPr>
          <p:cNvSpPr txBox="1"/>
          <p:nvPr/>
        </p:nvSpPr>
        <p:spPr>
          <a:xfrm>
            <a:off x="9110436" y="3869668"/>
            <a:ext cx="888385" cy="327782"/>
          </a:xfrm>
          <a:prstGeom prst="rect">
            <a:avLst/>
          </a:prstGeom>
          <a:noFill/>
        </p:spPr>
        <p:txBody>
          <a:bodyPr wrap="none" rtlCol="0">
            <a:spAutoFit/>
          </a:bodyPr>
          <a:lstStyle/>
          <a:p>
            <a:pPr defTabSz="777240">
              <a:spcAft>
                <a:spcPts val="600"/>
              </a:spcAft>
            </a:pPr>
            <a:r>
              <a:rPr lang="en-US" sz="1530" kern="1200">
                <a:solidFill>
                  <a:schemeClr val="tx1"/>
                </a:solidFill>
                <a:latin typeface="+mn-lt"/>
                <a:ea typeface="+mn-ea"/>
                <a:cs typeface="+mn-cs"/>
              </a:rPr>
              <a:t>Laodicea</a:t>
            </a:r>
            <a:endParaRPr lang="en-US"/>
          </a:p>
        </p:txBody>
      </p:sp>
      <p:sp>
        <p:nvSpPr>
          <p:cNvPr id="33" name="TextBox 32">
            <a:extLst>
              <a:ext uri="{FF2B5EF4-FFF2-40B4-BE49-F238E27FC236}">
                <a16:creationId xmlns:a16="http://schemas.microsoft.com/office/drawing/2014/main" id="{56B4F25A-9A82-7EEC-E91C-AAA9FA54B68A}"/>
              </a:ext>
            </a:extLst>
          </p:cNvPr>
          <p:cNvSpPr txBox="1"/>
          <p:nvPr/>
        </p:nvSpPr>
        <p:spPr>
          <a:xfrm>
            <a:off x="10027677" y="3878888"/>
            <a:ext cx="1042721" cy="327782"/>
          </a:xfrm>
          <a:prstGeom prst="rect">
            <a:avLst/>
          </a:prstGeom>
          <a:noFill/>
        </p:spPr>
        <p:txBody>
          <a:bodyPr wrap="none" rtlCol="0">
            <a:spAutoFit/>
          </a:bodyPr>
          <a:lstStyle/>
          <a:p>
            <a:pPr defTabSz="777240">
              <a:spcAft>
                <a:spcPts val="600"/>
              </a:spcAft>
            </a:pPr>
            <a:r>
              <a:rPr lang="en-US" sz="1530" kern="1200">
                <a:solidFill>
                  <a:schemeClr val="tx1"/>
                </a:solidFill>
                <a:latin typeface="+mn-lt"/>
                <a:ea typeface="+mn-ea"/>
                <a:cs typeface="+mn-cs"/>
              </a:rPr>
              <a:t>Tribulation</a:t>
            </a:r>
            <a:endParaRPr lang="en-US"/>
          </a:p>
        </p:txBody>
      </p:sp>
      <p:sp>
        <p:nvSpPr>
          <p:cNvPr id="35" name="TextBox 34">
            <a:extLst>
              <a:ext uri="{FF2B5EF4-FFF2-40B4-BE49-F238E27FC236}">
                <a16:creationId xmlns:a16="http://schemas.microsoft.com/office/drawing/2014/main" id="{E9F05CFF-4C7F-9DFC-063D-09146D25987D}"/>
              </a:ext>
            </a:extLst>
          </p:cNvPr>
          <p:cNvSpPr txBox="1"/>
          <p:nvPr/>
        </p:nvSpPr>
        <p:spPr>
          <a:xfrm>
            <a:off x="2810745" y="4482397"/>
            <a:ext cx="6847377" cy="1817421"/>
          </a:xfrm>
          <a:prstGeom prst="rect">
            <a:avLst/>
          </a:prstGeom>
          <a:noFill/>
        </p:spPr>
        <p:txBody>
          <a:bodyPr wrap="square" rtlCol="0">
            <a:spAutoFit/>
          </a:bodyPr>
          <a:lstStyle/>
          <a:p>
            <a:pPr marL="242888" indent="-242888" defTabSz="777240">
              <a:spcAft>
                <a:spcPts val="600"/>
              </a:spcAft>
              <a:buFont typeface="Wingdings" panose="05000000000000000000" pitchFamily="2" charset="2"/>
              <a:buChar char="Ø"/>
            </a:pPr>
            <a:r>
              <a:rPr lang="en-US" sz="1530" kern="1200">
                <a:solidFill>
                  <a:schemeClr val="tx1"/>
                </a:solidFill>
                <a:latin typeface="+mn-lt"/>
                <a:ea typeface="+mn-ea"/>
                <a:cs typeface="+mn-cs"/>
              </a:rPr>
              <a:t>The period of Christ birth to death was 33 1/2 years. Under Jewish law a priest could not start his ministry until he reached the age of 30. Therefore, Christ ministry is 3 ½ years, 1,260 days, 42 months, Times time and half time. – Daniel 9</a:t>
            </a:r>
          </a:p>
          <a:p>
            <a:pPr marL="242888" indent="-242888" defTabSz="777240">
              <a:spcAft>
                <a:spcPts val="600"/>
              </a:spcAft>
              <a:buFont typeface="Wingdings" panose="05000000000000000000" pitchFamily="2" charset="2"/>
              <a:buChar char="Ø"/>
            </a:pPr>
            <a:r>
              <a:rPr lang="en-US" sz="1530" kern="1200">
                <a:solidFill>
                  <a:schemeClr val="tx1"/>
                </a:solidFill>
                <a:latin typeface="+mn-lt"/>
                <a:ea typeface="+mn-ea"/>
                <a:cs typeface="+mn-cs"/>
              </a:rPr>
              <a:t>If the church was not started until Pentecost, then the day of Pentecost would day 1 of the 2,000-year church history.  Pentecost was May 22, 33. Two Thousand years from that date would be May 22, 2033. However, we know not the exact date. (Matthew 24:36) But we do have the begin date. (Hosea 6:2)</a:t>
            </a:r>
            <a:endParaRPr lang="en-US"/>
          </a:p>
        </p:txBody>
      </p:sp>
    </p:spTree>
    <p:extLst>
      <p:ext uri="{BB962C8B-B14F-4D97-AF65-F5344CB8AC3E}">
        <p14:creationId xmlns:p14="http://schemas.microsoft.com/office/powerpoint/2010/main" val="1439461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5">
                                            <p:txEl>
                                              <p:pRg st="0" end="0"/>
                                            </p:txEl>
                                          </p:spTgt>
                                        </p:tgtEl>
                                        <p:attrNameLst>
                                          <p:attrName>style.visibility</p:attrName>
                                        </p:attrNameLst>
                                      </p:cBhvr>
                                      <p:to>
                                        <p:strVal val="visible"/>
                                      </p:to>
                                    </p:set>
                                    <p:anim calcmode="lin" valueType="num">
                                      <p:cBhvr additive="base">
                                        <p:cTn id="39"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5">
                                            <p:txEl>
                                              <p:pRg st="1" end="1"/>
                                            </p:txEl>
                                          </p:spTgt>
                                        </p:tgtEl>
                                        <p:attrNameLst>
                                          <p:attrName>style.visibility</p:attrName>
                                        </p:attrNameLst>
                                      </p:cBhvr>
                                      <p:to>
                                        <p:strVal val="visible"/>
                                      </p:to>
                                    </p:set>
                                    <p:anim calcmode="lin" valueType="num">
                                      <p:cBhvr additive="base">
                                        <p:cTn id="45" dur="500" fill="hold"/>
                                        <p:tgtEl>
                                          <p:spTgt spid="35">
                                            <p:txEl>
                                              <p:pRg st="1" end="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8" grpId="0"/>
      <p:bldP spid="29" grpId="0"/>
      <p:bldP spid="30" grpId="0"/>
      <p:bldP spid="31" grpId="0"/>
      <p:bldP spid="33"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9AD9AF9-0E31-F6D6-98FE-F9588D2FA86A}"/>
              </a:ext>
            </a:extLst>
          </p:cNvPr>
          <p:cNvSpPr txBox="1"/>
          <p:nvPr/>
        </p:nvSpPr>
        <p:spPr>
          <a:xfrm>
            <a:off x="1255689" y="1511300"/>
            <a:ext cx="10771211"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solidFill>
                  <a:prstClr val="white"/>
                </a:solidFill>
                <a:latin typeface="Calibri" panose="020F0502020204030204"/>
              </a:rPr>
              <a:t>CREATION (GENESIS) – REDEMPTION (REVELATION) TIMEFRAME</a:t>
            </a:r>
            <a:endPar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58C42D98-4C2D-EC91-44A5-12CFB642DCF4}"/>
              </a:ext>
            </a:extLst>
          </p:cNvPr>
          <p:cNvSpPr txBox="1"/>
          <p:nvPr/>
        </p:nvSpPr>
        <p:spPr>
          <a:xfrm>
            <a:off x="1155700" y="2525286"/>
            <a:ext cx="982641" cy="369332"/>
          </a:xfrm>
          <a:prstGeom prst="rect">
            <a:avLst/>
          </a:prstGeom>
          <a:noFill/>
          <a:ln>
            <a:solidFill>
              <a:schemeClr val="bg1"/>
            </a:solidFill>
          </a:ln>
        </p:spPr>
        <p:txBody>
          <a:bodyPr wrap="none" rtlCol="0">
            <a:spAutoFit/>
          </a:bodyPr>
          <a:lstStyle/>
          <a:p>
            <a:r>
              <a:rPr lang="en-US" dirty="0">
                <a:solidFill>
                  <a:schemeClr val="bg1"/>
                </a:solidFill>
              </a:rPr>
              <a:t>Creation</a:t>
            </a:r>
          </a:p>
        </p:txBody>
      </p:sp>
      <p:cxnSp>
        <p:nvCxnSpPr>
          <p:cNvPr id="5" name="Straight Connector 4">
            <a:extLst>
              <a:ext uri="{FF2B5EF4-FFF2-40B4-BE49-F238E27FC236}">
                <a16:creationId xmlns:a16="http://schemas.microsoft.com/office/drawing/2014/main" id="{F23C8BA4-EA81-4232-144B-58222B67C43B}"/>
              </a:ext>
            </a:extLst>
          </p:cNvPr>
          <p:cNvCxnSpPr/>
          <p:nvPr/>
        </p:nvCxnSpPr>
        <p:spPr>
          <a:xfrm>
            <a:off x="2273300" y="2894618"/>
            <a:ext cx="90932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40BAD377-0DED-C1F6-C423-450C21A26044}"/>
              </a:ext>
            </a:extLst>
          </p:cNvPr>
          <p:cNvCxnSpPr/>
          <p:nvPr/>
        </p:nvCxnSpPr>
        <p:spPr>
          <a:xfrm>
            <a:off x="2273300" y="2525286"/>
            <a:ext cx="0" cy="3693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B8BBC9E-96A3-14FC-41FB-57BEDD701115}"/>
              </a:ext>
            </a:extLst>
          </p:cNvPr>
          <p:cNvCxnSpPr/>
          <p:nvPr/>
        </p:nvCxnSpPr>
        <p:spPr>
          <a:xfrm>
            <a:off x="3258197" y="2497873"/>
            <a:ext cx="0" cy="3693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C4B52A98-3539-EE70-FB01-D8206CB7E037}"/>
              </a:ext>
            </a:extLst>
          </p:cNvPr>
          <p:cNvCxnSpPr/>
          <p:nvPr/>
        </p:nvCxnSpPr>
        <p:spPr>
          <a:xfrm>
            <a:off x="11366500" y="2509247"/>
            <a:ext cx="0" cy="3693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EECE2D7-21FF-F6DF-DDB9-E12E6C03B8D3}"/>
              </a:ext>
            </a:extLst>
          </p:cNvPr>
          <p:cNvCxnSpPr/>
          <p:nvPr/>
        </p:nvCxnSpPr>
        <p:spPr>
          <a:xfrm>
            <a:off x="4328585" y="2499085"/>
            <a:ext cx="0" cy="3693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B581975-DA4D-8709-E7E9-EE78719D5D31}"/>
              </a:ext>
            </a:extLst>
          </p:cNvPr>
          <p:cNvCxnSpPr/>
          <p:nvPr/>
        </p:nvCxnSpPr>
        <p:spPr>
          <a:xfrm>
            <a:off x="5354239" y="2482726"/>
            <a:ext cx="0" cy="3693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3106F43-8567-6119-537A-28E83FFB6F59}"/>
              </a:ext>
            </a:extLst>
          </p:cNvPr>
          <p:cNvCxnSpPr/>
          <p:nvPr/>
        </p:nvCxnSpPr>
        <p:spPr>
          <a:xfrm>
            <a:off x="6437326" y="2492384"/>
            <a:ext cx="0" cy="3693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1F4EDD1-7910-30FE-08F1-B6BCA45A339B}"/>
              </a:ext>
            </a:extLst>
          </p:cNvPr>
          <p:cNvCxnSpPr/>
          <p:nvPr/>
        </p:nvCxnSpPr>
        <p:spPr>
          <a:xfrm>
            <a:off x="7406330" y="2531424"/>
            <a:ext cx="0" cy="3693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F644B3A4-ACAF-1764-A8A5-ED81295CCFCC}"/>
              </a:ext>
            </a:extLst>
          </p:cNvPr>
          <p:cNvCxnSpPr/>
          <p:nvPr/>
        </p:nvCxnSpPr>
        <p:spPr>
          <a:xfrm>
            <a:off x="8754216" y="2509043"/>
            <a:ext cx="0" cy="3693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6F2C0EC-4B24-88ED-F8E6-1B58ACBFB528}"/>
              </a:ext>
            </a:extLst>
          </p:cNvPr>
          <p:cNvCxnSpPr/>
          <p:nvPr/>
        </p:nvCxnSpPr>
        <p:spPr>
          <a:xfrm>
            <a:off x="10058305" y="2546214"/>
            <a:ext cx="0" cy="3693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49CD2A74-6EE5-0A98-E269-6BA248889C66}"/>
              </a:ext>
            </a:extLst>
          </p:cNvPr>
          <p:cNvSpPr txBox="1"/>
          <p:nvPr/>
        </p:nvSpPr>
        <p:spPr>
          <a:xfrm>
            <a:off x="2476556" y="2492384"/>
            <a:ext cx="722185" cy="369332"/>
          </a:xfrm>
          <a:prstGeom prst="rect">
            <a:avLst/>
          </a:prstGeom>
          <a:noFill/>
          <a:ln>
            <a:solidFill>
              <a:schemeClr val="bg1"/>
            </a:solidFill>
          </a:ln>
        </p:spPr>
        <p:txBody>
          <a:bodyPr wrap="none" rtlCol="0">
            <a:spAutoFit/>
          </a:bodyPr>
          <a:lstStyle/>
          <a:p>
            <a:r>
              <a:rPr lang="en-US" dirty="0">
                <a:solidFill>
                  <a:schemeClr val="bg1"/>
                </a:solidFill>
              </a:rPr>
              <a:t>DAY 1</a:t>
            </a:r>
          </a:p>
        </p:txBody>
      </p:sp>
      <p:sp>
        <p:nvSpPr>
          <p:cNvPr id="28" name="TextBox 27">
            <a:extLst>
              <a:ext uri="{FF2B5EF4-FFF2-40B4-BE49-F238E27FC236}">
                <a16:creationId xmlns:a16="http://schemas.microsoft.com/office/drawing/2014/main" id="{A08504EB-BB75-5F1D-9C8A-28922AE95587}"/>
              </a:ext>
            </a:extLst>
          </p:cNvPr>
          <p:cNvSpPr txBox="1"/>
          <p:nvPr/>
        </p:nvSpPr>
        <p:spPr>
          <a:xfrm>
            <a:off x="3509911" y="2482726"/>
            <a:ext cx="750108" cy="369332"/>
          </a:xfrm>
          <a:prstGeom prst="rect">
            <a:avLst/>
          </a:prstGeom>
          <a:noFill/>
          <a:ln>
            <a:solidFill>
              <a:schemeClr val="bg1"/>
            </a:solidFill>
          </a:ln>
        </p:spPr>
        <p:txBody>
          <a:bodyPr wrap="square">
            <a:spAutoFit/>
          </a:bodyPr>
          <a:lstStyle/>
          <a:p>
            <a:r>
              <a:rPr lang="en-US" dirty="0">
                <a:solidFill>
                  <a:schemeClr val="bg1"/>
                </a:solidFill>
              </a:rPr>
              <a:t>DAY 2</a:t>
            </a:r>
          </a:p>
        </p:txBody>
      </p:sp>
      <p:sp>
        <p:nvSpPr>
          <p:cNvPr id="29" name="TextBox 28">
            <a:extLst>
              <a:ext uri="{FF2B5EF4-FFF2-40B4-BE49-F238E27FC236}">
                <a16:creationId xmlns:a16="http://schemas.microsoft.com/office/drawing/2014/main" id="{036F4A17-12DE-F38E-9C4A-31E51268A926}"/>
              </a:ext>
            </a:extLst>
          </p:cNvPr>
          <p:cNvSpPr txBox="1"/>
          <p:nvPr/>
        </p:nvSpPr>
        <p:spPr>
          <a:xfrm>
            <a:off x="4502508" y="2499085"/>
            <a:ext cx="750108" cy="369332"/>
          </a:xfrm>
          <a:prstGeom prst="rect">
            <a:avLst/>
          </a:prstGeom>
          <a:noFill/>
          <a:ln>
            <a:solidFill>
              <a:schemeClr val="bg1"/>
            </a:solidFill>
          </a:ln>
        </p:spPr>
        <p:txBody>
          <a:bodyPr wrap="square">
            <a:spAutoFit/>
          </a:bodyPr>
          <a:lstStyle/>
          <a:p>
            <a:r>
              <a:rPr lang="en-US" dirty="0">
                <a:solidFill>
                  <a:schemeClr val="bg1"/>
                </a:solidFill>
              </a:rPr>
              <a:t>DAY 3</a:t>
            </a:r>
          </a:p>
        </p:txBody>
      </p:sp>
      <p:sp>
        <p:nvSpPr>
          <p:cNvPr id="30" name="TextBox 29">
            <a:extLst>
              <a:ext uri="{FF2B5EF4-FFF2-40B4-BE49-F238E27FC236}">
                <a16:creationId xmlns:a16="http://schemas.microsoft.com/office/drawing/2014/main" id="{FC1935C3-92FC-EAEE-9969-48017981095F}"/>
              </a:ext>
            </a:extLst>
          </p:cNvPr>
          <p:cNvSpPr txBox="1"/>
          <p:nvPr/>
        </p:nvSpPr>
        <p:spPr>
          <a:xfrm>
            <a:off x="5611740" y="2523857"/>
            <a:ext cx="750108" cy="369332"/>
          </a:xfrm>
          <a:prstGeom prst="rect">
            <a:avLst/>
          </a:prstGeom>
          <a:noFill/>
          <a:ln>
            <a:solidFill>
              <a:schemeClr val="bg1"/>
            </a:solidFill>
          </a:ln>
        </p:spPr>
        <p:txBody>
          <a:bodyPr wrap="square">
            <a:spAutoFit/>
          </a:bodyPr>
          <a:lstStyle/>
          <a:p>
            <a:r>
              <a:rPr lang="en-US" dirty="0">
                <a:solidFill>
                  <a:schemeClr val="bg1"/>
                </a:solidFill>
              </a:rPr>
              <a:t>DAY 4</a:t>
            </a:r>
          </a:p>
        </p:txBody>
      </p:sp>
      <p:sp>
        <p:nvSpPr>
          <p:cNvPr id="31" name="TextBox 30">
            <a:extLst>
              <a:ext uri="{FF2B5EF4-FFF2-40B4-BE49-F238E27FC236}">
                <a16:creationId xmlns:a16="http://schemas.microsoft.com/office/drawing/2014/main" id="{64931157-F217-9FF2-957F-56D5933004CC}"/>
              </a:ext>
            </a:extLst>
          </p:cNvPr>
          <p:cNvSpPr txBox="1"/>
          <p:nvPr/>
        </p:nvSpPr>
        <p:spPr>
          <a:xfrm>
            <a:off x="7702075" y="2523273"/>
            <a:ext cx="750108" cy="369332"/>
          </a:xfrm>
          <a:prstGeom prst="rect">
            <a:avLst/>
          </a:prstGeom>
          <a:noFill/>
          <a:ln>
            <a:solidFill>
              <a:schemeClr val="bg1"/>
            </a:solidFill>
          </a:ln>
        </p:spPr>
        <p:txBody>
          <a:bodyPr wrap="square">
            <a:spAutoFit/>
          </a:bodyPr>
          <a:lstStyle/>
          <a:p>
            <a:r>
              <a:rPr lang="en-US" dirty="0">
                <a:solidFill>
                  <a:schemeClr val="bg1"/>
                </a:solidFill>
              </a:rPr>
              <a:t>DAY 5</a:t>
            </a:r>
          </a:p>
        </p:txBody>
      </p:sp>
      <p:sp>
        <p:nvSpPr>
          <p:cNvPr id="32" name="TextBox 31">
            <a:extLst>
              <a:ext uri="{FF2B5EF4-FFF2-40B4-BE49-F238E27FC236}">
                <a16:creationId xmlns:a16="http://schemas.microsoft.com/office/drawing/2014/main" id="{BA408D70-6AEE-3729-F8B2-50608E3836EE}"/>
              </a:ext>
            </a:extLst>
          </p:cNvPr>
          <p:cNvSpPr txBox="1"/>
          <p:nvPr/>
        </p:nvSpPr>
        <p:spPr>
          <a:xfrm>
            <a:off x="8981466" y="2531424"/>
            <a:ext cx="875672" cy="369332"/>
          </a:xfrm>
          <a:prstGeom prst="rect">
            <a:avLst/>
          </a:prstGeom>
          <a:noFill/>
          <a:ln>
            <a:solidFill>
              <a:schemeClr val="bg1"/>
            </a:solidFill>
          </a:ln>
        </p:spPr>
        <p:txBody>
          <a:bodyPr wrap="square">
            <a:spAutoFit/>
          </a:bodyPr>
          <a:lstStyle/>
          <a:p>
            <a:r>
              <a:rPr lang="en-US" dirty="0">
                <a:solidFill>
                  <a:schemeClr val="bg1"/>
                </a:solidFill>
              </a:rPr>
              <a:t>DAY 6</a:t>
            </a:r>
          </a:p>
        </p:txBody>
      </p:sp>
      <p:sp>
        <p:nvSpPr>
          <p:cNvPr id="33" name="TextBox 32">
            <a:extLst>
              <a:ext uri="{FF2B5EF4-FFF2-40B4-BE49-F238E27FC236}">
                <a16:creationId xmlns:a16="http://schemas.microsoft.com/office/drawing/2014/main" id="{99BBFB45-88F5-FA78-78C3-29C1B57BD418}"/>
              </a:ext>
            </a:extLst>
          </p:cNvPr>
          <p:cNvSpPr txBox="1"/>
          <p:nvPr/>
        </p:nvSpPr>
        <p:spPr>
          <a:xfrm>
            <a:off x="10394018" y="2487501"/>
            <a:ext cx="750108" cy="369332"/>
          </a:xfrm>
          <a:prstGeom prst="rect">
            <a:avLst/>
          </a:prstGeom>
          <a:noFill/>
          <a:ln>
            <a:solidFill>
              <a:schemeClr val="bg1"/>
            </a:solidFill>
          </a:ln>
        </p:spPr>
        <p:txBody>
          <a:bodyPr wrap="square">
            <a:spAutoFit/>
          </a:bodyPr>
          <a:lstStyle/>
          <a:p>
            <a:r>
              <a:rPr lang="en-US" dirty="0">
                <a:solidFill>
                  <a:schemeClr val="bg1"/>
                </a:solidFill>
              </a:rPr>
              <a:t>DAY 7</a:t>
            </a:r>
          </a:p>
        </p:txBody>
      </p:sp>
      <p:cxnSp>
        <p:nvCxnSpPr>
          <p:cNvPr id="4" name="Straight Connector 3">
            <a:extLst>
              <a:ext uri="{FF2B5EF4-FFF2-40B4-BE49-F238E27FC236}">
                <a16:creationId xmlns:a16="http://schemas.microsoft.com/office/drawing/2014/main" id="{92E8EA08-BEF1-D913-CF01-174B48A8EFBC}"/>
              </a:ext>
            </a:extLst>
          </p:cNvPr>
          <p:cNvCxnSpPr>
            <a:cxnSpLocks/>
          </p:cNvCxnSpPr>
          <p:nvPr/>
        </p:nvCxnSpPr>
        <p:spPr>
          <a:xfrm>
            <a:off x="2282451" y="3508211"/>
            <a:ext cx="4154875" cy="2559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A3B7287B-BD59-7417-2B54-24310739C1B4}"/>
              </a:ext>
            </a:extLst>
          </p:cNvPr>
          <p:cNvCxnSpPr/>
          <p:nvPr/>
        </p:nvCxnSpPr>
        <p:spPr>
          <a:xfrm>
            <a:off x="2282451" y="3121845"/>
            <a:ext cx="0" cy="3693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A5BE828A-74EC-C10F-D042-5AFF6368C0F1}"/>
              </a:ext>
            </a:extLst>
          </p:cNvPr>
          <p:cNvCxnSpPr/>
          <p:nvPr/>
        </p:nvCxnSpPr>
        <p:spPr>
          <a:xfrm>
            <a:off x="11348247" y="3162461"/>
            <a:ext cx="0" cy="3693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DEDDB568-7F18-4754-DEDB-E9B383A8B97A}"/>
              </a:ext>
            </a:extLst>
          </p:cNvPr>
          <p:cNvCxnSpPr/>
          <p:nvPr/>
        </p:nvCxnSpPr>
        <p:spPr>
          <a:xfrm>
            <a:off x="6437326" y="3143793"/>
            <a:ext cx="0" cy="3693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EB953753-73BE-7B14-52AC-A30626D879DA}"/>
              </a:ext>
            </a:extLst>
          </p:cNvPr>
          <p:cNvCxnSpPr/>
          <p:nvPr/>
        </p:nvCxnSpPr>
        <p:spPr>
          <a:xfrm>
            <a:off x="10080485" y="3138879"/>
            <a:ext cx="0" cy="3693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ACC87EFE-4BC4-20B8-B06E-255A27AA57CE}"/>
              </a:ext>
            </a:extLst>
          </p:cNvPr>
          <p:cNvSpPr txBox="1"/>
          <p:nvPr/>
        </p:nvSpPr>
        <p:spPr>
          <a:xfrm>
            <a:off x="3260343" y="3062586"/>
            <a:ext cx="2684301" cy="369332"/>
          </a:xfrm>
          <a:prstGeom prst="rect">
            <a:avLst/>
          </a:prstGeom>
          <a:noFill/>
          <a:ln>
            <a:solidFill>
              <a:schemeClr val="bg1"/>
            </a:solidFill>
          </a:ln>
        </p:spPr>
        <p:txBody>
          <a:bodyPr wrap="square">
            <a:spAutoFit/>
          </a:bodyPr>
          <a:lstStyle/>
          <a:p>
            <a:r>
              <a:rPr lang="en-US" dirty="0">
                <a:solidFill>
                  <a:schemeClr val="bg1"/>
                </a:solidFill>
              </a:rPr>
              <a:t>FOUR THOUSAND YEARS</a:t>
            </a:r>
          </a:p>
        </p:txBody>
      </p:sp>
      <p:sp>
        <p:nvSpPr>
          <p:cNvPr id="44" name="TextBox 43">
            <a:extLst>
              <a:ext uri="{FF2B5EF4-FFF2-40B4-BE49-F238E27FC236}">
                <a16:creationId xmlns:a16="http://schemas.microsoft.com/office/drawing/2014/main" id="{F174A4E7-432C-3A31-42F8-B9574A822604}"/>
              </a:ext>
            </a:extLst>
          </p:cNvPr>
          <p:cNvSpPr txBox="1"/>
          <p:nvPr/>
        </p:nvSpPr>
        <p:spPr>
          <a:xfrm>
            <a:off x="7529172" y="3118393"/>
            <a:ext cx="2450088" cy="369332"/>
          </a:xfrm>
          <a:prstGeom prst="rect">
            <a:avLst/>
          </a:prstGeom>
          <a:noFill/>
          <a:ln>
            <a:solidFill>
              <a:schemeClr val="bg1"/>
            </a:solidFill>
          </a:ln>
        </p:spPr>
        <p:txBody>
          <a:bodyPr wrap="square">
            <a:spAutoFit/>
          </a:bodyPr>
          <a:lstStyle/>
          <a:p>
            <a:r>
              <a:rPr lang="en-US" dirty="0">
                <a:solidFill>
                  <a:schemeClr val="bg1"/>
                </a:solidFill>
              </a:rPr>
              <a:t>TWO THOUSAND YEARS</a:t>
            </a:r>
          </a:p>
        </p:txBody>
      </p:sp>
      <p:sp>
        <p:nvSpPr>
          <p:cNvPr id="45" name="TextBox 44">
            <a:extLst>
              <a:ext uri="{FF2B5EF4-FFF2-40B4-BE49-F238E27FC236}">
                <a16:creationId xmlns:a16="http://schemas.microsoft.com/office/drawing/2014/main" id="{09C615D5-30D9-0E32-C01B-79FEFFF50917}"/>
              </a:ext>
            </a:extLst>
          </p:cNvPr>
          <p:cNvSpPr txBox="1"/>
          <p:nvPr/>
        </p:nvSpPr>
        <p:spPr>
          <a:xfrm>
            <a:off x="10094948" y="3138879"/>
            <a:ext cx="1302005" cy="369332"/>
          </a:xfrm>
          <a:prstGeom prst="rect">
            <a:avLst/>
          </a:prstGeom>
          <a:noFill/>
          <a:ln>
            <a:solidFill>
              <a:schemeClr val="bg1"/>
            </a:solidFill>
          </a:ln>
        </p:spPr>
        <p:txBody>
          <a:bodyPr wrap="square">
            <a:spAutoFit/>
          </a:bodyPr>
          <a:lstStyle/>
          <a:p>
            <a:r>
              <a:rPr lang="en-US" dirty="0">
                <a:solidFill>
                  <a:schemeClr val="bg1"/>
                </a:solidFill>
              </a:rPr>
              <a:t>MILLENIUM</a:t>
            </a:r>
          </a:p>
        </p:txBody>
      </p:sp>
      <p:sp>
        <p:nvSpPr>
          <p:cNvPr id="46" name="TextBox 45">
            <a:extLst>
              <a:ext uri="{FF2B5EF4-FFF2-40B4-BE49-F238E27FC236}">
                <a16:creationId xmlns:a16="http://schemas.microsoft.com/office/drawing/2014/main" id="{02ED4AA6-C6AD-5A21-5BFD-3E33282AB1A3}"/>
              </a:ext>
            </a:extLst>
          </p:cNvPr>
          <p:cNvSpPr txBox="1"/>
          <p:nvPr/>
        </p:nvSpPr>
        <p:spPr>
          <a:xfrm>
            <a:off x="2186096" y="3599611"/>
            <a:ext cx="1597617" cy="307777"/>
          </a:xfrm>
          <a:prstGeom prst="rect">
            <a:avLst/>
          </a:prstGeom>
          <a:noFill/>
          <a:ln>
            <a:solidFill>
              <a:schemeClr val="bg1"/>
            </a:solidFill>
          </a:ln>
        </p:spPr>
        <p:txBody>
          <a:bodyPr wrap="none" rtlCol="0">
            <a:spAutoFit/>
          </a:bodyPr>
          <a:lstStyle/>
          <a:p>
            <a:r>
              <a:rPr lang="en-US" sz="1400" dirty="0">
                <a:solidFill>
                  <a:schemeClr val="bg1"/>
                </a:solidFill>
              </a:rPr>
              <a:t>Formation of Adam</a:t>
            </a:r>
          </a:p>
        </p:txBody>
      </p:sp>
      <p:sp>
        <p:nvSpPr>
          <p:cNvPr id="47" name="TextBox 46">
            <a:extLst>
              <a:ext uri="{FF2B5EF4-FFF2-40B4-BE49-F238E27FC236}">
                <a16:creationId xmlns:a16="http://schemas.microsoft.com/office/drawing/2014/main" id="{A326F4EF-990D-26D0-A4F6-A3FCB717F20D}"/>
              </a:ext>
            </a:extLst>
          </p:cNvPr>
          <p:cNvSpPr txBox="1"/>
          <p:nvPr/>
        </p:nvSpPr>
        <p:spPr>
          <a:xfrm>
            <a:off x="5346756" y="3599610"/>
            <a:ext cx="1195777" cy="307777"/>
          </a:xfrm>
          <a:prstGeom prst="rect">
            <a:avLst/>
          </a:prstGeom>
          <a:noFill/>
          <a:ln>
            <a:solidFill>
              <a:schemeClr val="bg1"/>
            </a:solidFill>
          </a:ln>
        </p:spPr>
        <p:txBody>
          <a:bodyPr wrap="none" rtlCol="0">
            <a:spAutoFit/>
          </a:bodyPr>
          <a:lstStyle/>
          <a:p>
            <a:r>
              <a:rPr lang="en-US" sz="1400" dirty="0">
                <a:solidFill>
                  <a:schemeClr val="bg1"/>
                </a:solidFill>
              </a:rPr>
              <a:t>Birth of Christ</a:t>
            </a:r>
          </a:p>
        </p:txBody>
      </p:sp>
      <p:sp>
        <p:nvSpPr>
          <p:cNvPr id="48" name="TextBox 47">
            <a:extLst>
              <a:ext uri="{FF2B5EF4-FFF2-40B4-BE49-F238E27FC236}">
                <a16:creationId xmlns:a16="http://schemas.microsoft.com/office/drawing/2014/main" id="{41CF8760-E50F-C7A6-3FFD-BE3779337D93}"/>
              </a:ext>
            </a:extLst>
          </p:cNvPr>
          <p:cNvSpPr txBox="1"/>
          <p:nvPr/>
        </p:nvSpPr>
        <p:spPr>
          <a:xfrm>
            <a:off x="2984904" y="4091593"/>
            <a:ext cx="3185872" cy="307777"/>
          </a:xfrm>
          <a:prstGeom prst="rect">
            <a:avLst/>
          </a:prstGeom>
          <a:noFill/>
          <a:ln>
            <a:solidFill>
              <a:schemeClr val="bg1"/>
            </a:solidFill>
          </a:ln>
        </p:spPr>
        <p:txBody>
          <a:bodyPr wrap="none" rtlCol="0">
            <a:spAutoFit/>
          </a:bodyPr>
          <a:lstStyle/>
          <a:p>
            <a:r>
              <a:rPr lang="en-US" sz="1400" dirty="0">
                <a:solidFill>
                  <a:schemeClr val="bg1"/>
                </a:solidFill>
              </a:rPr>
              <a:t>THE BUILDING OF THE NATION OF ISRAEL</a:t>
            </a:r>
          </a:p>
        </p:txBody>
      </p:sp>
      <p:sp>
        <p:nvSpPr>
          <p:cNvPr id="49" name="TextBox 48">
            <a:extLst>
              <a:ext uri="{FF2B5EF4-FFF2-40B4-BE49-F238E27FC236}">
                <a16:creationId xmlns:a16="http://schemas.microsoft.com/office/drawing/2014/main" id="{592234F7-ADA3-C7B1-E2FB-2BC3F8CC7EE2}"/>
              </a:ext>
            </a:extLst>
          </p:cNvPr>
          <p:cNvSpPr txBox="1"/>
          <p:nvPr/>
        </p:nvSpPr>
        <p:spPr>
          <a:xfrm>
            <a:off x="7952855" y="3589253"/>
            <a:ext cx="1292662" cy="307777"/>
          </a:xfrm>
          <a:prstGeom prst="rect">
            <a:avLst/>
          </a:prstGeom>
          <a:noFill/>
          <a:ln>
            <a:solidFill>
              <a:schemeClr val="bg1"/>
            </a:solidFill>
          </a:ln>
        </p:spPr>
        <p:txBody>
          <a:bodyPr wrap="none" rtlCol="0">
            <a:spAutoFit/>
          </a:bodyPr>
          <a:lstStyle/>
          <a:p>
            <a:r>
              <a:rPr lang="en-US" sz="1400" dirty="0">
                <a:solidFill>
                  <a:schemeClr val="bg1"/>
                </a:solidFill>
              </a:rPr>
              <a:t>ACTS - 30 Years</a:t>
            </a:r>
          </a:p>
        </p:txBody>
      </p:sp>
      <p:sp>
        <p:nvSpPr>
          <p:cNvPr id="50" name="TextBox 49">
            <a:extLst>
              <a:ext uri="{FF2B5EF4-FFF2-40B4-BE49-F238E27FC236}">
                <a16:creationId xmlns:a16="http://schemas.microsoft.com/office/drawing/2014/main" id="{A9BAD1A2-08F0-D6DC-17C0-9691E22AC9EA}"/>
              </a:ext>
            </a:extLst>
          </p:cNvPr>
          <p:cNvSpPr txBox="1"/>
          <p:nvPr/>
        </p:nvSpPr>
        <p:spPr>
          <a:xfrm>
            <a:off x="7615236" y="3798240"/>
            <a:ext cx="1966051" cy="307777"/>
          </a:xfrm>
          <a:prstGeom prst="rect">
            <a:avLst/>
          </a:prstGeom>
          <a:noFill/>
          <a:ln>
            <a:solidFill>
              <a:schemeClr val="bg1"/>
            </a:solidFill>
          </a:ln>
        </p:spPr>
        <p:txBody>
          <a:bodyPr wrap="none" rtlCol="0">
            <a:spAutoFit/>
          </a:bodyPr>
          <a:lstStyle/>
          <a:p>
            <a:r>
              <a:rPr lang="en-US" sz="1400" dirty="0">
                <a:solidFill>
                  <a:schemeClr val="bg1"/>
                </a:solidFill>
              </a:rPr>
              <a:t>REVELATION 1,970 Years</a:t>
            </a:r>
          </a:p>
        </p:txBody>
      </p:sp>
      <p:sp>
        <p:nvSpPr>
          <p:cNvPr id="51" name="TextBox 50">
            <a:extLst>
              <a:ext uri="{FF2B5EF4-FFF2-40B4-BE49-F238E27FC236}">
                <a16:creationId xmlns:a16="http://schemas.microsoft.com/office/drawing/2014/main" id="{0A20F959-AE98-9BCD-F27D-643F4BF6563E}"/>
              </a:ext>
            </a:extLst>
          </p:cNvPr>
          <p:cNvSpPr txBox="1"/>
          <p:nvPr/>
        </p:nvSpPr>
        <p:spPr>
          <a:xfrm>
            <a:off x="7617310" y="4091592"/>
            <a:ext cx="2095702" cy="307777"/>
          </a:xfrm>
          <a:prstGeom prst="rect">
            <a:avLst/>
          </a:prstGeom>
          <a:noFill/>
          <a:ln>
            <a:solidFill>
              <a:schemeClr val="bg1"/>
            </a:solidFill>
          </a:ln>
        </p:spPr>
        <p:txBody>
          <a:bodyPr wrap="none" rtlCol="0">
            <a:spAutoFit/>
          </a:bodyPr>
          <a:lstStyle/>
          <a:p>
            <a:r>
              <a:rPr lang="en-US" sz="1400" dirty="0">
                <a:solidFill>
                  <a:schemeClr val="bg1"/>
                </a:solidFill>
              </a:rPr>
              <a:t>THE AGE OF THE CHURCH</a:t>
            </a:r>
          </a:p>
        </p:txBody>
      </p:sp>
      <p:cxnSp>
        <p:nvCxnSpPr>
          <p:cNvPr id="52" name="Straight Connector 51">
            <a:extLst>
              <a:ext uri="{FF2B5EF4-FFF2-40B4-BE49-F238E27FC236}">
                <a16:creationId xmlns:a16="http://schemas.microsoft.com/office/drawing/2014/main" id="{21FC5E8B-F8BB-40A0-30E9-82DBA6EE66CD}"/>
              </a:ext>
            </a:extLst>
          </p:cNvPr>
          <p:cNvCxnSpPr>
            <a:cxnSpLocks/>
          </p:cNvCxnSpPr>
          <p:nvPr/>
        </p:nvCxnSpPr>
        <p:spPr>
          <a:xfrm flipV="1">
            <a:off x="7406330" y="3531558"/>
            <a:ext cx="3941917" cy="2997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6966ED90-B471-2500-9761-DEE3408313B0}"/>
              </a:ext>
            </a:extLst>
          </p:cNvPr>
          <p:cNvCxnSpPr>
            <a:cxnSpLocks/>
          </p:cNvCxnSpPr>
          <p:nvPr/>
        </p:nvCxnSpPr>
        <p:spPr>
          <a:xfrm>
            <a:off x="7406330" y="3118393"/>
            <a:ext cx="0" cy="38319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54" name="Picture 53">
            <a:extLst>
              <a:ext uri="{FF2B5EF4-FFF2-40B4-BE49-F238E27FC236}">
                <a16:creationId xmlns:a16="http://schemas.microsoft.com/office/drawing/2014/main" id="{1318AF41-47B2-FD62-4684-55B6AE2F93F7}"/>
              </a:ext>
            </a:extLst>
          </p:cNvPr>
          <p:cNvPicPr>
            <a:picLocks noChangeAspect="1"/>
          </p:cNvPicPr>
          <p:nvPr/>
        </p:nvPicPr>
        <p:blipFill>
          <a:blip r:embed="rId2"/>
          <a:stretch>
            <a:fillRect/>
          </a:stretch>
        </p:blipFill>
        <p:spPr>
          <a:xfrm>
            <a:off x="6434847" y="2439748"/>
            <a:ext cx="922778" cy="922778"/>
          </a:xfrm>
          <a:prstGeom prst="rect">
            <a:avLst/>
          </a:prstGeom>
          <a:ln>
            <a:solidFill>
              <a:schemeClr val="bg1"/>
            </a:solidFill>
          </a:ln>
        </p:spPr>
      </p:pic>
      <p:sp>
        <p:nvSpPr>
          <p:cNvPr id="56" name="TextBox 55">
            <a:extLst>
              <a:ext uri="{FF2B5EF4-FFF2-40B4-BE49-F238E27FC236}">
                <a16:creationId xmlns:a16="http://schemas.microsoft.com/office/drawing/2014/main" id="{6AC8D404-9E88-E84F-69C5-44E0D7A85D19}"/>
              </a:ext>
            </a:extLst>
          </p:cNvPr>
          <p:cNvSpPr txBox="1"/>
          <p:nvPr/>
        </p:nvSpPr>
        <p:spPr>
          <a:xfrm>
            <a:off x="774545" y="3059668"/>
            <a:ext cx="1336969" cy="369332"/>
          </a:xfrm>
          <a:prstGeom prst="rect">
            <a:avLst/>
          </a:prstGeom>
          <a:noFill/>
          <a:ln>
            <a:solidFill>
              <a:schemeClr val="bg1"/>
            </a:solidFill>
          </a:ln>
        </p:spPr>
        <p:txBody>
          <a:bodyPr wrap="none" rtlCol="0">
            <a:spAutoFit/>
          </a:bodyPr>
          <a:lstStyle/>
          <a:p>
            <a:r>
              <a:rPr lang="en-US" dirty="0">
                <a:solidFill>
                  <a:schemeClr val="bg1"/>
                </a:solidFill>
              </a:rPr>
              <a:t>Redemption</a:t>
            </a:r>
          </a:p>
        </p:txBody>
      </p:sp>
      <p:cxnSp>
        <p:nvCxnSpPr>
          <p:cNvPr id="57" name="Straight Connector 56">
            <a:extLst>
              <a:ext uri="{FF2B5EF4-FFF2-40B4-BE49-F238E27FC236}">
                <a16:creationId xmlns:a16="http://schemas.microsoft.com/office/drawing/2014/main" id="{3E052017-0216-4682-EF4D-9752A3CF46BA}"/>
              </a:ext>
            </a:extLst>
          </p:cNvPr>
          <p:cNvCxnSpPr/>
          <p:nvPr/>
        </p:nvCxnSpPr>
        <p:spPr>
          <a:xfrm>
            <a:off x="2282451" y="4866298"/>
            <a:ext cx="90932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5A83B31B-E73E-DD34-6101-87DBF921F315}"/>
              </a:ext>
            </a:extLst>
          </p:cNvPr>
          <p:cNvCxnSpPr/>
          <p:nvPr/>
        </p:nvCxnSpPr>
        <p:spPr>
          <a:xfrm>
            <a:off x="2282451" y="4496966"/>
            <a:ext cx="0" cy="3693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47DE2A08-EA10-0504-B1FC-1AB70BCEA9F3}"/>
              </a:ext>
            </a:extLst>
          </p:cNvPr>
          <p:cNvCxnSpPr/>
          <p:nvPr/>
        </p:nvCxnSpPr>
        <p:spPr>
          <a:xfrm>
            <a:off x="2993283" y="4503104"/>
            <a:ext cx="0" cy="3693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FB19139F-A3BB-6415-A5F7-F1C8E68E50C7}"/>
              </a:ext>
            </a:extLst>
          </p:cNvPr>
          <p:cNvCxnSpPr/>
          <p:nvPr/>
        </p:nvCxnSpPr>
        <p:spPr>
          <a:xfrm>
            <a:off x="11375651" y="4480927"/>
            <a:ext cx="0" cy="3693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9FCD35AF-2E41-01D1-E5EC-F7D35E27707F}"/>
              </a:ext>
            </a:extLst>
          </p:cNvPr>
          <p:cNvCxnSpPr/>
          <p:nvPr/>
        </p:nvCxnSpPr>
        <p:spPr>
          <a:xfrm>
            <a:off x="3807026" y="4503104"/>
            <a:ext cx="0" cy="3693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8D4CDDD4-2772-20F1-AF83-9A1E7089E403}"/>
              </a:ext>
            </a:extLst>
          </p:cNvPr>
          <p:cNvCxnSpPr/>
          <p:nvPr/>
        </p:nvCxnSpPr>
        <p:spPr>
          <a:xfrm>
            <a:off x="4602493" y="4469056"/>
            <a:ext cx="0" cy="3693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BBBEC23C-496E-9220-E711-999085CCAB63}"/>
              </a:ext>
            </a:extLst>
          </p:cNvPr>
          <p:cNvCxnSpPr/>
          <p:nvPr/>
        </p:nvCxnSpPr>
        <p:spPr>
          <a:xfrm>
            <a:off x="5480561" y="4480723"/>
            <a:ext cx="0" cy="3693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492C3E7A-CD0D-DD72-F30F-CA2C644841BC}"/>
              </a:ext>
            </a:extLst>
          </p:cNvPr>
          <p:cNvCxnSpPr/>
          <p:nvPr/>
        </p:nvCxnSpPr>
        <p:spPr>
          <a:xfrm>
            <a:off x="6437326" y="4469056"/>
            <a:ext cx="0" cy="3693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5A5AC4A7-F624-1913-2D43-3B524FA3374F}"/>
              </a:ext>
            </a:extLst>
          </p:cNvPr>
          <p:cNvCxnSpPr/>
          <p:nvPr/>
        </p:nvCxnSpPr>
        <p:spPr>
          <a:xfrm>
            <a:off x="10067456" y="4517894"/>
            <a:ext cx="0" cy="3693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7DD5BBEB-2CF8-2A35-C5FB-150C0C26B6D4}"/>
              </a:ext>
            </a:extLst>
          </p:cNvPr>
          <p:cNvSpPr txBox="1"/>
          <p:nvPr/>
        </p:nvSpPr>
        <p:spPr>
          <a:xfrm>
            <a:off x="2510049" y="4506305"/>
            <a:ext cx="301686" cy="369332"/>
          </a:xfrm>
          <a:prstGeom prst="rect">
            <a:avLst/>
          </a:prstGeom>
          <a:noFill/>
          <a:ln>
            <a:solidFill>
              <a:schemeClr val="bg1"/>
            </a:solidFill>
          </a:ln>
        </p:spPr>
        <p:txBody>
          <a:bodyPr wrap="none" rtlCol="0">
            <a:spAutoFit/>
          </a:bodyPr>
          <a:lstStyle/>
          <a:p>
            <a:r>
              <a:rPr lang="en-US" dirty="0">
                <a:solidFill>
                  <a:schemeClr val="bg1"/>
                </a:solidFill>
              </a:rPr>
              <a:t>1</a:t>
            </a:r>
          </a:p>
        </p:txBody>
      </p:sp>
      <p:sp>
        <p:nvSpPr>
          <p:cNvPr id="68" name="TextBox 67">
            <a:extLst>
              <a:ext uri="{FF2B5EF4-FFF2-40B4-BE49-F238E27FC236}">
                <a16:creationId xmlns:a16="http://schemas.microsoft.com/office/drawing/2014/main" id="{2BAEC907-7654-7A32-019D-144F88AA57E5}"/>
              </a:ext>
            </a:extLst>
          </p:cNvPr>
          <p:cNvSpPr txBox="1"/>
          <p:nvPr/>
        </p:nvSpPr>
        <p:spPr>
          <a:xfrm>
            <a:off x="3312254" y="4503104"/>
            <a:ext cx="301686" cy="369332"/>
          </a:xfrm>
          <a:prstGeom prst="rect">
            <a:avLst/>
          </a:prstGeom>
          <a:noFill/>
          <a:ln>
            <a:solidFill>
              <a:schemeClr val="bg1"/>
            </a:solidFill>
          </a:ln>
        </p:spPr>
        <p:txBody>
          <a:bodyPr wrap="square">
            <a:spAutoFit/>
          </a:bodyPr>
          <a:lstStyle/>
          <a:p>
            <a:r>
              <a:rPr lang="en-US" dirty="0">
                <a:solidFill>
                  <a:schemeClr val="bg1"/>
                </a:solidFill>
              </a:rPr>
              <a:t>2</a:t>
            </a:r>
          </a:p>
        </p:txBody>
      </p:sp>
      <p:sp>
        <p:nvSpPr>
          <p:cNvPr id="69" name="TextBox 68">
            <a:extLst>
              <a:ext uri="{FF2B5EF4-FFF2-40B4-BE49-F238E27FC236}">
                <a16:creationId xmlns:a16="http://schemas.microsoft.com/office/drawing/2014/main" id="{E7917A26-5CE1-8C6D-1DAF-E27FC46436D9}"/>
              </a:ext>
            </a:extLst>
          </p:cNvPr>
          <p:cNvSpPr txBox="1"/>
          <p:nvPr/>
        </p:nvSpPr>
        <p:spPr>
          <a:xfrm>
            <a:off x="4044249" y="4469243"/>
            <a:ext cx="433096" cy="369332"/>
          </a:xfrm>
          <a:prstGeom prst="rect">
            <a:avLst/>
          </a:prstGeom>
          <a:noFill/>
          <a:ln>
            <a:solidFill>
              <a:schemeClr val="bg1"/>
            </a:solidFill>
          </a:ln>
        </p:spPr>
        <p:txBody>
          <a:bodyPr wrap="square">
            <a:spAutoFit/>
          </a:bodyPr>
          <a:lstStyle/>
          <a:p>
            <a:r>
              <a:rPr lang="en-US" dirty="0">
                <a:solidFill>
                  <a:schemeClr val="bg1"/>
                </a:solidFill>
              </a:rPr>
              <a:t> 3</a:t>
            </a:r>
          </a:p>
        </p:txBody>
      </p:sp>
      <p:sp>
        <p:nvSpPr>
          <p:cNvPr id="70" name="TextBox 69">
            <a:extLst>
              <a:ext uri="{FF2B5EF4-FFF2-40B4-BE49-F238E27FC236}">
                <a16:creationId xmlns:a16="http://schemas.microsoft.com/office/drawing/2014/main" id="{A62F4127-F19C-C33C-C452-7FFA6CA12F42}"/>
              </a:ext>
            </a:extLst>
          </p:cNvPr>
          <p:cNvSpPr txBox="1"/>
          <p:nvPr/>
        </p:nvSpPr>
        <p:spPr>
          <a:xfrm>
            <a:off x="4921132" y="4486312"/>
            <a:ext cx="323752" cy="369332"/>
          </a:xfrm>
          <a:prstGeom prst="rect">
            <a:avLst/>
          </a:prstGeom>
          <a:noFill/>
          <a:ln>
            <a:solidFill>
              <a:schemeClr val="bg1"/>
            </a:solidFill>
          </a:ln>
        </p:spPr>
        <p:txBody>
          <a:bodyPr wrap="square">
            <a:spAutoFit/>
          </a:bodyPr>
          <a:lstStyle/>
          <a:p>
            <a:r>
              <a:rPr lang="en-US" dirty="0">
                <a:solidFill>
                  <a:schemeClr val="bg1"/>
                </a:solidFill>
              </a:rPr>
              <a:t>4</a:t>
            </a:r>
          </a:p>
        </p:txBody>
      </p:sp>
      <p:sp>
        <p:nvSpPr>
          <p:cNvPr id="71" name="TextBox 70">
            <a:extLst>
              <a:ext uri="{FF2B5EF4-FFF2-40B4-BE49-F238E27FC236}">
                <a16:creationId xmlns:a16="http://schemas.microsoft.com/office/drawing/2014/main" id="{D17BC33F-A3FC-80DF-D445-7C990AB49864}"/>
              </a:ext>
            </a:extLst>
          </p:cNvPr>
          <p:cNvSpPr txBox="1"/>
          <p:nvPr/>
        </p:nvSpPr>
        <p:spPr>
          <a:xfrm>
            <a:off x="5758993" y="4480723"/>
            <a:ext cx="331557" cy="369332"/>
          </a:xfrm>
          <a:prstGeom prst="rect">
            <a:avLst/>
          </a:prstGeom>
          <a:noFill/>
          <a:ln>
            <a:solidFill>
              <a:schemeClr val="bg1"/>
            </a:solidFill>
          </a:ln>
        </p:spPr>
        <p:txBody>
          <a:bodyPr wrap="square">
            <a:spAutoFit/>
          </a:bodyPr>
          <a:lstStyle/>
          <a:p>
            <a:r>
              <a:rPr lang="en-US" dirty="0">
                <a:solidFill>
                  <a:schemeClr val="bg1"/>
                </a:solidFill>
              </a:rPr>
              <a:t>5</a:t>
            </a:r>
          </a:p>
        </p:txBody>
      </p:sp>
      <p:sp>
        <p:nvSpPr>
          <p:cNvPr id="72" name="TextBox 71">
            <a:extLst>
              <a:ext uri="{FF2B5EF4-FFF2-40B4-BE49-F238E27FC236}">
                <a16:creationId xmlns:a16="http://schemas.microsoft.com/office/drawing/2014/main" id="{CF8D19A0-EB0A-8B64-50B5-DC392DF9D393}"/>
              </a:ext>
            </a:extLst>
          </p:cNvPr>
          <p:cNvSpPr txBox="1"/>
          <p:nvPr/>
        </p:nvSpPr>
        <p:spPr>
          <a:xfrm>
            <a:off x="8097509" y="4490829"/>
            <a:ext cx="354674" cy="369332"/>
          </a:xfrm>
          <a:prstGeom prst="rect">
            <a:avLst/>
          </a:prstGeom>
          <a:noFill/>
          <a:ln>
            <a:solidFill>
              <a:schemeClr val="bg1"/>
            </a:solidFill>
          </a:ln>
        </p:spPr>
        <p:txBody>
          <a:bodyPr wrap="square">
            <a:spAutoFit/>
          </a:bodyPr>
          <a:lstStyle/>
          <a:p>
            <a:r>
              <a:rPr lang="en-US" dirty="0">
                <a:solidFill>
                  <a:schemeClr val="bg1"/>
                </a:solidFill>
              </a:rPr>
              <a:t>6</a:t>
            </a:r>
          </a:p>
        </p:txBody>
      </p:sp>
      <p:sp>
        <p:nvSpPr>
          <p:cNvPr id="73" name="TextBox 72">
            <a:extLst>
              <a:ext uri="{FF2B5EF4-FFF2-40B4-BE49-F238E27FC236}">
                <a16:creationId xmlns:a16="http://schemas.microsoft.com/office/drawing/2014/main" id="{A5AF9246-9925-AB8B-BDA6-3B356FD4CCA3}"/>
              </a:ext>
            </a:extLst>
          </p:cNvPr>
          <p:cNvSpPr txBox="1"/>
          <p:nvPr/>
        </p:nvSpPr>
        <p:spPr>
          <a:xfrm>
            <a:off x="10544217" y="4486312"/>
            <a:ext cx="354673" cy="369332"/>
          </a:xfrm>
          <a:prstGeom prst="rect">
            <a:avLst/>
          </a:prstGeom>
          <a:noFill/>
          <a:ln>
            <a:solidFill>
              <a:schemeClr val="bg1"/>
            </a:solidFill>
          </a:ln>
        </p:spPr>
        <p:txBody>
          <a:bodyPr wrap="square">
            <a:spAutoFit/>
          </a:bodyPr>
          <a:lstStyle/>
          <a:p>
            <a:r>
              <a:rPr lang="en-US" dirty="0">
                <a:solidFill>
                  <a:schemeClr val="bg1"/>
                </a:solidFill>
              </a:rPr>
              <a:t>7</a:t>
            </a:r>
          </a:p>
        </p:txBody>
      </p:sp>
      <p:sp>
        <p:nvSpPr>
          <p:cNvPr id="74" name="TextBox 73">
            <a:extLst>
              <a:ext uri="{FF2B5EF4-FFF2-40B4-BE49-F238E27FC236}">
                <a16:creationId xmlns:a16="http://schemas.microsoft.com/office/drawing/2014/main" id="{4F493200-9EFF-6E81-0956-37CADBAF10B6}"/>
              </a:ext>
            </a:extLst>
          </p:cNvPr>
          <p:cNvSpPr txBox="1"/>
          <p:nvPr/>
        </p:nvSpPr>
        <p:spPr>
          <a:xfrm>
            <a:off x="647740" y="4448943"/>
            <a:ext cx="1490601" cy="369332"/>
          </a:xfrm>
          <a:prstGeom prst="rect">
            <a:avLst/>
          </a:prstGeom>
          <a:noFill/>
          <a:ln>
            <a:solidFill>
              <a:schemeClr val="bg1"/>
            </a:solidFill>
          </a:ln>
        </p:spPr>
        <p:txBody>
          <a:bodyPr wrap="none" rtlCol="0">
            <a:spAutoFit/>
          </a:bodyPr>
          <a:lstStyle/>
          <a:p>
            <a:r>
              <a:rPr lang="en-US" dirty="0">
                <a:solidFill>
                  <a:schemeClr val="bg1"/>
                </a:solidFill>
              </a:rPr>
              <a:t>Dispensations</a:t>
            </a:r>
          </a:p>
        </p:txBody>
      </p:sp>
      <p:sp>
        <p:nvSpPr>
          <p:cNvPr id="75" name="TextBox 74">
            <a:extLst>
              <a:ext uri="{FF2B5EF4-FFF2-40B4-BE49-F238E27FC236}">
                <a16:creationId xmlns:a16="http://schemas.microsoft.com/office/drawing/2014/main" id="{997788F8-8CB9-DD8B-C988-AF54F0BEF516}"/>
              </a:ext>
            </a:extLst>
          </p:cNvPr>
          <p:cNvSpPr txBox="1"/>
          <p:nvPr/>
        </p:nvSpPr>
        <p:spPr>
          <a:xfrm>
            <a:off x="2111514" y="5045502"/>
            <a:ext cx="1018391" cy="769441"/>
          </a:xfrm>
          <a:prstGeom prst="rect">
            <a:avLst/>
          </a:prstGeom>
          <a:noFill/>
          <a:ln>
            <a:solidFill>
              <a:schemeClr val="bg1"/>
            </a:solidFill>
          </a:ln>
        </p:spPr>
        <p:txBody>
          <a:bodyPr wrap="square" rtlCol="0">
            <a:spAutoFit/>
          </a:bodyPr>
          <a:lstStyle/>
          <a:p>
            <a:pPr algn="ctr"/>
            <a:r>
              <a:rPr lang="en-US" sz="1100" dirty="0">
                <a:solidFill>
                  <a:schemeClr val="bg1"/>
                </a:solidFill>
              </a:rPr>
              <a:t>Innocence</a:t>
            </a:r>
          </a:p>
          <a:p>
            <a:pPr algn="ctr"/>
            <a:r>
              <a:rPr lang="en-US" sz="1100" dirty="0">
                <a:solidFill>
                  <a:schemeClr val="bg1"/>
                </a:solidFill>
              </a:rPr>
              <a:t>Gen 1:28</a:t>
            </a:r>
          </a:p>
          <a:p>
            <a:pPr algn="ctr"/>
            <a:r>
              <a:rPr lang="en-US" sz="1100" dirty="0">
                <a:solidFill>
                  <a:schemeClr val="bg1"/>
                </a:solidFill>
              </a:rPr>
              <a:t>End: Fall</a:t>
            </a:r>
          </a:p>
          <a:p>
            <a:pPr algn="ctr"/>
            <a:r>
              <a:rPr lang="en-US" sz="1100" dirty="0">
                <a:solidFill>
                  <a:schemeClr val="bg1"/>
                </a:solidFill>
              </a:rPr>
              <a:t>Of Man</a:t>
            </a:r>
          </a:p>
        </p:txBody>
      </p:sp>
      <p:sp>
        <p:nvSpPr>
          <p:cNvPr id="76" name="TextBox 75">
            <a:extLst>
              <a:ext uri="{FF2B5EF4-FFF2-40B4-BE49-F238E27FC236}">
                <a16:creationId xmlns:a16="http://schemas.microsoft.com/office/drawing/2014/main" id="{2351E0A5-43E1-0C60-656F-DF6FE0135BEB}"/>
              </a:ext>
            </a:extLst>
          </p:cNvPr>
          <p:cNvSpPr txBox="1"/>
          <p:nvPr/>
        </p:nvSpPr>
        <p:spPr>
          <a:xfrm>
            <a:off x="2953901" y="5042229"/>
            <a:ext cx="1018391" cy="1107996"/>
          </a:xfrm>
          <a:prstGeom prst="rect">
            <a:avLst/>
          </a:prstGeom>
          <a:noFill/>
          <a:ln>
            <a:solidFill>
              <a:schemeClr val="bg1"/>
            </a:solidFill>
          </a:ln>
        </p:spPr>
        <p:txBody>
          <a:bodyPr wrap="square" rtlCol="0">
            <a:spAutoFit/>
          </a:bodyPr>
          <a:lstStyle/>
          <a:p>
            <a:pPr algn="ctr"/>
            <a:r>
              <a:rPr lang="en-US" sz="1100" dirty="0">
                <a:solidFill>
                  <a:schemeClr val="bg1"/>
                </a:solidFill>
              </a:rPr>
              <a:t>Conscience</a:t>
            </a:r>
          </a:p>
          <a:p>
            <a:pPr algn="ctr"/>
            <a:r>
              <a:rPr lang="en-US" sz="1100" dirty="0">
                <a:solidFill>
                  <a:schemeClr val="bg1"/>
                </a:solidFill>
              </a:rPr>
              <a:t>Moral</a:t>
            </a:r>
          </a:p>
          <a:p>
            <a:pPr algn="ctr"/>
            <a:r>
              <a:rPr lang="en-US" sz="1100" dirty="0">
                <a:solidFill>
                  <a:schemeClr val="bg1"/>
                </a:solidFill>
              </a:rPr>
              <a:t>Responsibility</a:t>
            </a:r>
          </a:p>
          <a:p>
            <a:pPr algn="ctr"/>
            <a:r>
              <a:rPr lang="en-US" sz="1100" dirty="0">
                <a:solidFill>
                  <a:schemeClr val="bg1"/>
                </a:solidFill>
              </a:rPr>
              <a:t>Gen 3:7</a:t>
            </a:r>
          </a:p>
          <a:p>
            <a:pPr algn="ctr"/>
            <a:r>
              <a:rPr lang="en-US" sz="1100" dirty="0">
                <a:solidFill>
                  <a:schemeClr val="bg1"/>
                </a:solidFill>
              </a:rPr>
              <a:t>End:</a:t>
            </a:r>
          </a:p>
          <a:p>
            <a:pPr algn="ctr"/>
            <a:r>
              <a:rPr lang="en-US" sz="1100" dirty="0">
                <a:solidFill>
                  <a:schemeClr val="bg1"/>
                </a:solidFill>
              </a:rPr>
              <a:t>Flood</a:t>
            </a:r>
          </a:p>
        </p:txBody>
      </p:sp>
      <p:sp>
        <p:nvSpPr>
          <p:cNvPr id="77" name="TextBox 76">
            <a:extLst>
              <a:ext uri="{FF2B5EF4-FFF2-40B4-BE49-F238E27FC236}">
                <a16:creationId xmlns:a16="http://schemas.microsoft.com/office/drawing/2014/main" id="{F9A94B24-B530-880E-04C7-0CDF183170CF}"/>
              </a:ext>
            </a:extLst>
          </p:cNvPr>
          <p:cNvSpPr txBox="1"/>
          <p:nvPr/>
        </p:nvSpPr>
        <p:spPr>
          <a:xfrm>
            <a:off x="3750823" y="5055768"/>
            <a:ext cx="1018391" cy="938719"/>
          </a:xfrm>
          <a:prstGeom prst="rect">
            <a:avLst/>
          </a:prstGeom>
          <a:noFill/>
          <a:ln>
            <a:solidFill>
              <a:schemeClr val="bg1"/>
            </a:solidFill>
          </a:ln>
        </p:spPr>
        <p:txBody>
          <a:bodyPr wrap="square" rtlCol="0">
            <a:spAutoFit/>
          </a:bodyPr>
          <a:lstStyle/>
          <a:p>
            <a:pPr algn="ctr"/>
            <a:r>
              <a:rPr lang="en-US" sz="1100" dirty="0">
                <a:solidFill>
                  <a:schemeClr val="bg1"/>
                </a:solidFill>
              </a:rPr>
              <a:t>Human</a:t>
            </a:r>
          </a:p>
          <a:p>
            <a:pPr algn="ctr"/>
            <a:r>
              <a:rPr lang="en-US" sz="1100" dirty="0">
                <a:solidFill>
                  <a:schemeClr val="bg1"/>
                </a:solidFill>
              </a:rPr>
              <a:t>Government</a:t>
            </a:r>
          </a:p>
          <a:p>
            <a:pPr algn="ctr"/>
            <a:r>
              <a:rPr lang="en-US" sz="1100" dirty="0">
                <a:solidFill>
                  <a:schemeClr val="bg1"/>
                </a:solidFill>
              </a:rPr>
              <a:t>Gen 8:15</a:t>
            </a:r>
          </a:p>
          <a:p>
            <a:pPr algn="ctr"/>
            <a:r>
              <a:rPr lang="en-US" sz="1100" dirty="0">
                <a:solidFill>
                  <a:schemeClr val="bg1"/>
                </a:solidFill>
              </a:rPr>
              <a:t>End:</a:t>
            </a:r>
          </a:p>
          <a:p>
            <a:pPr algn="ctr"/>
            <a:r>
              <a:rPr lang="en-US" sz="1100" dirty="0">
                <a:solidFill>
                  <a:schemeClr val="bg1"/>
                </a:solidFill>
              </a:rPr>
              <a:t>Babel</a:t>
            </a:r>
          </a:p>
        </p:txBody>
      </p:sp>
      <p:sp>
        <p:nvSpPr>
          <p:cNvPr id="78" name="TextBox 77">
            <a:extLst>
              <a:ext uri="{FF2B5EF4-FFF2-40B4-BE49-F238E27FC236}">
                <a16:creationId xmlns:a16="http://schemas.microsoft.com/office/drawing/2014/main" id="{4A42DFD2-4B1B-B8CB-4BB6-7AA197C9FF41}"/>
              </a:ext>
            </a:extLst>
          </p:cNvPr>
          <p:cNvSpPr txBox="1"/>
          <p:nvPr/>
        </p:nvSpPr>
        <p:spPr>
          <a:xfrm>
            <a:off x="4552970" y="5065015"/>
            <a:ext cx="1018391" cy="1107996"/>
          </a:xfrm>
          <a:prstGeom prst="rect">
            <a:avLst/>
          </a:prstGeom>
          <a:noFill/>
          <a:ln>
            <a:solidFill>
              <a:schemeClr val="bg1"/>
            </a:solidFill>
          </a:ln>
        </p:spPr>
        <p:txBody>
          <a:bodyPr wrap="square" rtlCol="0">
            <a:spAutoFit/>
          </a:bodyPr>
          <a:lstStyle/>
          <a:p>
            <a:pPr algn="ctr"/>
            <a:r>
              <a:rPr lang="en-US" sz="1100" dirty="0">
                <a:solidFill>
                  <a:schemeClr val="bg1"/>
                </a:solidFill>
              </a:rPr>
              <a:t>Promise</a:t>
            </a:r>
          </a:p>
          <a:p>
            <a:pPr algn="ctr"/>
            <a:r>
              <a:rPr lang="en-US" sz="1100" dirty="0">
                <a:solidFill>
                  <a:schemeClr val="bg1"/>
                </a:solidFill>
              </a:rPr>
              <a:t>Abraham</a:t>
            </a:r>
          </a:p>
          <a:p>
            <a:pPr algn="ctr"/>
            <a:r>
              <a:rPr lang="en-US" sz="1100" dirty="0">
                <a:solidFill>
                  <a:schemeClr val="bg1"/>
                </a:solidFill>
              </a:rPr>
              <a:t>Gen 12:11</a:t>
            </a:r>
          </a:p>
          <a:p>
            <a:pPr algn="ctr"/>
            <a:r>
              <a:rPr lang="en-US" sz="1100" dirty="0">
                <a:solidFill>
                  <a:schemeClr val="bg1"/>
                </a:solidFill>
              </a:rPr>
              <a:t>End:</a:t>
            </a:r>
          </a:p>
          <a:p>
            <a:pPr algn="ctr"/>
            <a:r>
              <a:rPr lang="en-US" sz="1100" dirty="0">
                <a:solidFill>
                  <a:schemeClr val="bg1"/>
                </a:solidFill>
              </a:rPr>
              <a:t>Bondage</a:t>
            </a:r>
          </a:p>
          <a:p>
            <a:pPr algn="ctr"/>
            <a:r>
              <a:rPr lang="en-US" sz="1100" dirty="0">
                <a:solidFill>
                  <a:schemeClr val="bg1"/>
                </a:solidFill>
              </a:rPr>
              <a:t>In Egypt</a:t>
            </a:r>
          </a:p>
        </p:txBody>
      </p:sp>
      <p:sp>
        <p:nvSpPr>
          <p:cNvPr id="79" name="TextBox 78">
            <a:extLst>
              <a:ext uri="{FF2B5EF4-FFF2-40B4-BE49-F238E27FC236}">
                <a16:creationId xmlns:a16="http://schemas.microsoft.com/office/drawing/2014/main" id="{E86D82A9-D00C-BA78-CD44-E15EB0CB1C2E}"/>
              </a:ext>
            </a:extLst>
          </p:cNvPr>
          <p:cNvSpPr txBox="1"/>
          <p:nvPr/>
        </p:nvSpPr>
        <p:spPr>
          <a:xfrm>
            <a:off x="5428819" y="5073954"/>
            <a:ext cx="1018391" cy="1107996"/>
          </a:xfrm>
          <a:prstGeom prst="rect">
            <a:avLst/>
          </a:prstGeom>
          <a:noFill/>
          <a:ln>
            <a:solidFill>
              <a:schemeClr val="bg1"/>
            </a:solidFill>
          </a:ln>
        </p:spPr>
        <p:txBody>
          <a:bodyPr wrap="square" rtlCol="0">
            <a:spAutoFit/>
          </a:bodyPr>
          <a:lstStyle/>
          <a:p>
            <a:pPr algn="ctr"/>
            <a:r>
              <a:rPr lang="en-US" sz="1100" dirty="0">
                <a:solidFill>
                  <a:schemeClr val="bg1"/>
                </a:solidFill>
              </a:rPr>
              <a:t>Law</a:t>
            </a:r>
          </a:p>
          <a:p>
            <a:pPr algn="ctr"/>
            <a:r>
              <a:rPr lang="en-US" sz="1100" dirty="0">
                <a:solidFill>
                  <a:schemeClr val="bg1"/>
                </a:solidFill>
              </a:rPr>
              <a:t>Moses</a:t>
            </a:r>
          </a:p>
          <a:p>
            <a:pPr algn="ctr"/>
            <a:r>
              <a:rPr lang="en-US" sz="1100" dirty="0">
                <a:solidFill>
                  <a:schemeClr val="bg1"/>
                </a:solidFill>
              </a:rPr>
              <a:t>Ex 19:1</a:t>
            </a:r>
          </a:p>
          <a:p>
            <a:pPr algn="ctr"/>
            <a:r>
              <a:rPr lang="en-US" sz="1100" dirty="0">
                <a:solidFill>
                  <a:schemeClr val="bg1"/>
                </a:solidFill>
              </a:rPr>
              <a:t>End:</a:t>
            </a:r>
          </a:p>
          <a:p>
            <a:pPr algn="ctr"/>
            <a:r>
              <a:rPr lang="en-US" sz="1100" dirty="0">
                <a:solidFill>
                  <a:schemeClr val="bg1"/>
                </a:solidFill>
              </a:rPr>
              <a:t>Captivity</a:t>
            </a:r>
          </a:p>
          <a:p>
            <a:pPr algn="ctr"/>
            <a:r>
              <a:rPr lang="en-US" sz="1100" dirty="0">
                <a:solidFill>
                  <a:schemeClr val="bg1"/>
                </a:solidFill>
              </a:rPr>
              <a:t>In Babylon</a:t>
            </a:r>
          </a:p>
        </p:txBody>
      </p:sp>
      <p:sp>
        <p:nvSpPr>
          <p:cNvPr id="80" name="TextBox 79">
            <a:extLst>
              <a:ext uri="{FF2B5EF4-FFF2-40B4-BE49-F238E27FC236}">
                <a16:creationId xmlns:a16="http://schemas.microsoft.com/office/drawing/2014/main" id="{24A31886-0970-CB1E-FEA7-26CE996106A6}"/>
              </a:ext>
            </a:extLst>
          </p:cNvPr>
          <p:cNvSpPr txBox="1"/>
          <p:nvPr/>
        </p:nvSpPr>
        <p:spPr>
          <a:xfrm>
            <a:off x="7765650" y="5068546"/>
            <a:ext cx="1018391" cy="1107996"/>
          </a:xfrm>
          <a:prstGeom prst="rect">
            <a:avLst/>
          </a:prstGeom>
          <a:noFill/>
          <a:ln>
            <a:solidFill>
              <a:schemeClr val="bg1"/>
            </a:solidFill>
          </a:ln>
        </p:spPr>
        <p:txBody>
          <a:bodyPr wrap="square" rtlCol="0">
            <a:spAutoFit/>
          </a:bodyPr>
          <a:lstStyle/>
          <a:p>
            <a:pPr algn="ctr"/>
            <a:r>
              <a:rPr lang="en-US" sz="1100" dirty="0">
                <a:solidFill>
                  <a:schemeClr val="bg1"/>
                </a:solidFill>
              </a:rPr>
              <a:t>Church Grace</a:t>
            </a:r>
          </a:p>
          <a:p>
            <a:pPr algn="ctr"/>
            <a:r>
              <a:rPr lang="en-US" sz="1100" dirty="0">
                <a:solidFill>
                  <a:schemeClr val="bg1"/>
                </a:solidFill>
              </a:rPr>
              <a:t>Acts 2:1</a:t>
            </a:r>
          </a:p>
          <a:p>
            <a:pPr algn="ctr"/>
            <a:r>
              <a:rPr lang="en-US" sz="1100" dirty="0">
                <a:solidFill>
                  <a:schemeClr val="bg1"/>
                </a:solidFill>
              </a:rPr>
              <a:t>End:</a:t>
            </a:r>
          </a:p>
          <a:p>
            <a:pPr algn="ctr"/>
            <a:r>
              <a:rPr lang="en-US" sz="1100" dirty="0">
                <a:solidFill>
                  <a:schemeClr val="bg1"/>
                </a:solidFill>
              </a:rPr>
              <a:t>World worship of antichrist</a:t>
            </a:r>
          </a:p>
        </p:txBody>
      </p:sp>
      <p:sp>
        <p:nvSpPr>
          <p:cNvPr id="81" name="TextBox 80">
            <a:extLst>
              <a:ext uri="{FF2B5EF4-FFF2-40B4-BE49-F238E27FC236}">
                <a16:creationId xmlns:a16="http://schemas.microsoft.com/office/drawing/2014/main" id="{CBEDD988-D534-DC21-DEB5-A01218D1F473}"/>
              </a:ext>
            </a:extLst>
          </p:cNvPr>
          <p:cNvSpPr txBox="1"/>
          <p:nvPr/>
        </p:nvSpPr>
        <p:spPr>
          <a:xfrm>
            <a:off x="10126023" y="5069939"/>
            <a:ext cx="1018391" cy="938719"/>
          </a:xfrm>
          <a:prstGeom prst="rect">
            <a:avLst/>
          </a:prstGeom>
          <a:noFill/>
          <a:ln>
            <a:solidFill>
              <a:schemeClr val="bg1"/>
            </a:solidFill>
          </a:ln>
        </p:spPr>
        <p:txBody>
          <a:bodyPr wrap="square" rtlCol="0">
            <a:spAutoFit/>
          </a:bodyPr>
          <a:lstStyle/>
          <a:p>
            <a:pPr algn="ctr"/>
            <a:r>
              <a:rPr lang="en-US" sz="1100" dirty="0">
                <a:solidFill>
                  <a:schemeClr val="bg1"/>
                </a:solidFill>
              </a:rPr>
              <a:t>Kingdom</a:t>
            </a:r>
          </a:p>
          <a:p>
            <a:pPr algn="ctr"/>
            <a:r>
              <a:rPr lang="en-US" sz="1100" dirty="0">
                <a:solidFill>
                  <a:schemeClr val="bg1"/>
                </a:solidFill>
              </a:rPr>
              <a:t>Rev 20</a:t>
            </a:r>
          </a:p>
          <a:p>
            <a:pPr algn="ctr"/>
            <a:r>
              <a:rPr lang="en-US" sz="1100" dirty="0">
                <a:solidFill>
                  <a:schemeClr val="bg1"/>
                </a:solidFill>
              </a:rPr>
              <a:t>End:</a:t>
            </a:r>
          </a:p>
          <a:p>
            <a:pPr algn="ctr"/>
            <a:r>
              <a:rPr lang="en-US" sz="1100" dirty="0">
                <a:solidFill>
                  <a:schemeClr val="bg1"/>
                </a:solidFill>
              </a:rPr>
              <a:t>Satan’s rebellion</a:t>
            </a:r>
          </a:p>
        </p:txBody>
      </p:sp>
      <p:sp>
        <p:nvSpPr>
          <p:cNvPr id="82" name="TextBox 81">
            <a:extLst>
              <a:ext uri="{FF2B5EF4-FFF2-40B4-BE49-F238E27FC236}">
                <a16:creationId xmlns:a16="http://schemas.microsoft.com/office/drawing/2014/main" id="{83FF5EC4-7D60-A0DD-A628-C218741AA179}"/>
              </a:ext>
            </a:extLst>
          </p:cNvPr>
          <p:cNvSpPr txBox="1"/>
          <p:nvPr/>
        </p:nvSpPr>
        <p:spPr>
          <a:xfrm>
            <a:off x="2435986" y="6203032"/>
            <a:ext cx="3756093" cy="276999"/>
          </a:xfrm>
          <a:prstGeom prst="rect">
            <a:avLst/>
          </a:prstGeom>
          <a:noFill/>
          <a:ln>
            <a:solidFill>
              <a:schemeClr val="bg1"/>
            </a:solidFill>
          </a:ln>
        </p:spPr>
        <p:txBody>
          <a:bodyPr wrap="none" rtlCol="0">
            <a:spAutoFit/>
          </a:bodyPr>
          <a:lstStyle/>
          <a:p>
            <a:r>
              <a:rPr lang="en-US" sz="1200" dirty="0">
                <a:solidFill>
                  <a:schemeClr val="bg1"/>
                </a:solidFill>
              </a:rPr>
              <a:t>GOD’S FOCUS WAS ON THE JEWS AND BUILDING NATION</a:t>
            </a:r>
          </a:p>
        </p:txBody>
      </p:sp>
      <p:sp>
        <p:nvSpPr>
          <p:cNvPr id="83" name="TextBox 82">
            <a:extLst>
              <a:ext uri="{FF2B5EF4-FFF2-40B4-BE49-F238E27FC236}">
                <a16:creationId xmlns:a16="http://schemas.microsoft.com/office/drawing/2014/main" id="{32AD4294-7005-D513-13CE-BB0CB19B1FB9}"/>
              </a:ext>
            </a:extLst>
          </p:cNvPr>
          <p:cNvSpPr txBox="1"/>
          <p:nvPr/>
        </p:nvSpPr>
        <p:spPr>
          <a:xfrm>
            <a:off x="6982471" y="6203032"/>
            <a:ext cx="2584747" cy="461665"/>
          </a:xfrm>
          <a:prstGeom prst="rect">
            <a:avLst/>
          </a:prstGeom>
          <a:noFill/>
          <a:ln>
            <a:solidFill>
              <a:schemeClr val="bg1"/>
            </a:solidFill>
          </a:ln>
        </p:spPr>
        <p:txBody>
          <a:bodyPr wrap="none" rtlCol="0">
            <a:spAutoFit/>
          </a:bodyPr>
          <a:lstStyle/>
          <a:p>
            <a:r>
              <a:rPr lang="en-US" sz="1200" dirty="0">
                <a:solidFill>
                  <a:schemeClr val="bg1"/>
                </a:solidFill>
              </a:rPr>
              <a:t>GOD CLOSES EYES AND EARS OF JEWS </a:t>
            </a:r>
          </a:p>
          <a:p>
            <a:r>
              <a:rPr lang="en-US" sz="1200" dirty="0">
                <a:solidFill>
                  <a:schemeClr val="bg1"/>
                </a:solidFill>
              </a:rPr>
              <a:t>AND  FOCUSES ON GENTILE CHURCH</a:t>
            </a:r>
          </a:p>
        </p:txBody>
      </p:sp>
      <p:sp>
        <p:nvSpPr>
          <p:cNvPr id="84" name="TextBox 83">
            <a:extLst>
              <a:ext uri="{FF2B5EF4-FFF2-40B4-BE49-F238E27FC236}">
                <a16:creationId xmlns:a16="http://schemas.microsoft.com/office/drawing/2014/main" id="{70BA9443-B3BA-31E6-68F9-326390B39E69}"/>
              </a:ext>
            </a:extLst>
          </p:cNvPr>
          <p:cNvSpPr txBox="1"/>
          <p:nvPr/>
        </p:nvSpPr>
        <p:spPr>
          <a:xfrm>
            <a:off x="9567218" y="5984804"/>
            <a:ext cx="2268250" cy="830997"/>
          </a:xfrm>
          <a:prstGeom prst="rect">
            <a:avLst/>
          </a:prstGeom>
          <a:noFill/>
          <a:ln>
            <a:solidFill>
              <a:schemeClr val="bg1"/>
            </a:solidFill>
          </a:ln>
        </p:spPr>
        <p:txBody>
          <a:bodyPr wrap="none" rtlCol="0">
            <a:spAutoFit/>
          </a:bodyPr>
          <a:lstStyle/>
          <a:p>
            <a:pPr algn="ctr"/>
            <a:r>
              <a:rPr lang="en-US" sz="1200" dirty="0"/>
              <a:t>GODRAPTURES GENTILE CHURCH</a:t>
            </a:r>
          </a:p>
          <a:p>
            <a:pPr algn="ctr"/>
            <a:r>
              <a:rPr lang="en-US" sz="1200" dirty="0"/>
              <a:t>OPENS EYES A&amp; EARS OF JEWS</a:t>
            </a:r>
          </a:p>
          <a:p>
            <a:pPr algn="ctr"/>
            <a:r>
              <a:rPr lang="en-US" sz="1200" dirty="0">
                <a:solidFill>
                  <a:schemeClr val="bg1"/>
                </a:solidFill>
              </a:rPr>
              <a:t>GREATRIBULATION</a:t>
            </a:r>
          </a:p>
          <a:p>
            <a:pPr algn="ctr"/>
            <a:r>
              <a:rPr lang="en-US" sz="1200" dirty="0"/>
              <a:t>1,000 YEAR RIEGN</a:t>
            </a:r>
          </a:p>
        </p:txBody>
      </p:sp>
    </p:spTree>
    <p:extLst>
      <p:ext uri="{BB962C8B-B14F-4D97-AF65-F5344CB8AC3E}">
        <p14:creationId xmlns:p14="http://schemas.microsoft.com/office/powerpoint/2010/main" val="357747073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fade">
                                      <p:cBhvr>
                                        <p:cTn id="7" dur="500"/>
                                        <p:tgtEl>
                                          <p:spTgt spid="8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3"/>
                                        </p:tgtEl>
                                        <p:attrNameLst>
                                          <p:attrName>style.visibility</p:attrName>
                                        </p:attrNameLst>
                                      </p:cBhvr>
                                      <p:to>
                                        <p:strVal val="visible"/>
                                      </p:to>
                                    </p:set>
                                    <p:animEffect transition="in" filter="fade">
                                      <p:cBhvr>
                                        <p:cTn id="12" dur="500"/>
                                        <p:tgtEl>
                                          <p:spTgt spid="8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4"/>
                                        </p:tgtEl>
                                        <p:attrNameLst>
                                          <p:attrName>style.visibility</p:attrName>
                                        </p:attrNameLst>
                                      </p:cBhvr>
                                      <p:to>
                                        <p:strVal val="visible"/>
                                      </p:to>
                                    </p:set>
                                    <p:animEffect transition="in" filter="fade">
                                      <p:cBhvr>
                                        <p:cTn id="17"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83" grpId="0" animBg="1"/>
      <p:bldP spid="8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B1781D5-CDF9-8244-DB25-650AF6C55DC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BF2D265-0EB9-6CD0-D6E3-33A98A72F2F3}"/>
              </a:ext>
            </a:extLst>
          </p:cNvPr>
          <p:cNvSpPr txBox="1"/>
          <p:nvPr/>
        </p:nvSpPr>
        <p:spPr>
          <a:xfrm>
            <a:off x="963589" y="1206500"/>
            <a:ext cx="10606111" cy="43396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chemeClr val="bg1"/>
                </a:solidFill>
                <a:effectLst/>
                <a:uLnTx/>
                <a:uFillTx/>
                <a:latin typeface="Calibri" panose="020F0502020204030204"/>
                <a:ea typeface="+mn-ea"/>
                <a:cs typeface="+mn-cs"/>
              </a:rPr>
              <a:t>The Seven Churches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b="0" i="0" u="none" strike="noStrike" kern="1200" cap="none" spc="0" normalizeH="0" baseline="0" noProof="0" dirty="0">
              <a:ln>
                <a:noFill/>
              </a:ln>
              <a:solidFill>
                <a:schemeClr val="bg1"/>
              </a:solidFill>
              <a:effectLst/>
              <a:uLnTx/>
              <a:uFillTx/>
              <a:latin typeface="Calibri" panose="020F0502020204030204"/>
            </a:endParaRPr>
          </a:p>
          <a:p>
            <a:pPr marL="285750" lvl="0" indent="-285750">
              <a:buFont typeface="Wingdings" panose="05000000000000000000" pitchFamily="2" charset="2"/>
              <a:buChar char="Ø"/>
              <a:defRPr/>
            </a:pPr>
            <a:r>
              <a:rPr lang="en-US" dirty="0">
                <a:solidFill>
                  <a:schemeClr val="bg1"/>
                </a:solidFill>
                <a:latin typeface="Calibri" panose="020F0502020204030204"/>
              </a:rPr>
              <a:t>Why did Christ pick these seven churches to write letters to?</a:t>
            </a:r>
          </a:p>
          <a:p>
            <a:pPr marL="285750" lvl="0" indent="-285750">
              <a:buFont typeface="Wingdings" panose="05000000000000000000" pitchFamily="2" charset="2"/>
              <a:buChar char="Ø"/>
              <a:defRPr/>
            </a:pPr>
            <a:r>
              <a:rPr kumimoji="0" lang="en-US" b="0" u="none" strike="noStrike" kern="1200" cap="none" spc="0" normalizeH="0" baseline="0" noProof="0" dirty="0">
                <a:ln>
                  <a:noFill/>
                </a:ln>
                <a:solidFill>
                  <a:schemeClr val="bg1"/>
                </a:solidFill>
                <a:effectLst/>
                <a:uLnTx/>
                <a:uFillTx/>
                <a:latin typeface="Calibri" panose="020F0502020204030204"/>
              </a:rPr>
              <a:t>The seven churches are </a:t>
            </a:r>
          </a:p>
          <a:p>
            <a:pPr marL="742950" lvl="1" indent="-285750">
              <a:buFont typeface="Wingdings" panose="05000000000000000000" pitchFamily="2" charset="2"/>
              <a:buChar char="v"/>
              <a:defRPr/>
            </a:pPr>
            <a:r>
              <a:rPr lang="en-US" dirty="0">
                <a:solidFill>
                  <a:schemeClr val="bg1"/>
                </a:solidFill>
                <a:latin typeface="Calibri" panose="020F0502020204030204"/>
              </a:rPr>
              <a:t>Ephesus</a:t>
            </a:r>
          </a:p>
          <a:p>
            <a:pPr marL="742950" lvl="1" indent="-285750">
              <a:buFont typeface="Wingdings" panose="05000000000000000000" pitchFamily="2" charset="2"/>
              <a:buChar char="v"/>
              <a:defRPr/>
            </a:pPr>
            <a:r>
              <a:rPr kumimoji="0" lang="en-US" b="0" u="none" strike="noStrike" kern="1200" cap="none" spc="0" normalizeH="0" baseline="0" noProof="0" dirty="0">
                <a:ln>
                  <a:noFill/>
                </a:ln>
                <a:solidFill>
                  <a:schemeClr val="bg1"/>
                </a:solidFill>
                <a:effectLst/>
                <a:uLnTx/>
                <a:uFillTx/>
                <a:latin typeface="Calibri" panose="020F0502020204030204"/>
              </a:rPr>
              <a:t>Smyrna</a:t>
            </a:r>
          </a:p>
          <a:p>
            <a:pPr marL="742950" lvl="1" indent="-285750">
              <a:buFont typeface="Wingdings" panose="05000000000000000000" pitchFamily="2" charset="2"/>
              <a:buChar char="v"/>
              <a:defRPr/>
            </a:pPr>
            <a:r>
              <a:rPr lang="en-US" dirty="0">
                <a:solidFill>
                  <a:schemeClr val="bg1"/>
                </a:solidFill>
                <a:latin typeface="Calibri" panose="020F0502020204030204"/>
              </a:rPr>
              <a:t>Pergamos</a:t>
            </a:r>
          </a:p>
          <a:p>
            <a:pPr marL="742950" lvl="1" indent="-285750">
              <a:buFont typeface="Wingdings" panose="05000000000000000000" pitchFamily="2" charset="2"/>
              <a:buChar char="v"/>
              <a:defRPr/>
            </a:pPr>
            <a:r>
              <a:rPr kumimoji="0" lang="en-US" b="0" u="none" strike="noStrike" kern="1200" cap="none" spc="0" normalizeH="0" baseline="0" noProof="0" dirty="0">
                <a:ln>
                  <a:noFill/>
                </a:ln>
                <a:solidFill>
                  <a:schemeClr val="bg1"/>
                </a:solidFill>
                <a:effectLst/>
                <a:uLnTx/>
                <a:uFillTx/>
                <a:latin typeface="Calibri" panose="020F0502020204030204"/>
              </a:rPr>
              <a:t>Thyatira</a:t>
            </a:r>
          </a:p>
          <a:p>
            <a:pPr marL="742950" lvl="1" indent="-285750">
              <a:buFont typeface="Wingdings" panose="05000000000000000000" pitchFamily="2" charset="2"/>
              <a:buChar char="v"/>
              <a:defRPr/>
            </a:pPr>
            <a:r>
              <a:rPr lang="en-US" dirty="0">
                <a:solidFill>
                  <a:schemeClr val="bg1"/>
                </a:solidFill>
                <a:latin typeface="Calibri" panose="020F0502020204030204"/>
              </a:rPr>
              <a:t>Sardis</a:t>
            </a:r>
          </a:p>
          <a:p>
            <a:pPr marL="742950" lvl="1" indent="-285750">
              <a:buFont typeface="Wingdings" panose="05000000000000000000" pitchFamily="2" charset="2"/>
              <a:buChar char="v"/>
              <a:defRPr/>
            </a:pPr>
            <a:r>
              <a:rPr kumimoji="0" lang="en-US" b="0" u="none" strike="noStrike" kern="1200" cap="none" spc="0" normalizeH="0" baseline="0" noProof="0" dirty="0">
                <a:ln>
                  <a:noFill/>
                </a:ln>
                <a:solidFill>
                  <a:schemeClr val="bg1"/>
                </a:solidFill>
                <a:effectLst/>
                <a:uLnTx/>
                <a:uFillTx/>
                <a:latin typeface="Calibri" panose="020F0502020204030204"/>
              </a:rPr>
              <a:t>Philadelphia</a:t>
            </a:r>
          </a:p>
          <a:p>
            <a:pPr marL="742950" lvl="1" indent="-285750">
              <a:buFont typeface="Wingdings" panose="05000000000000000000" pitchFamily="2" charset="2"/>
              <a:buChar char="v"/>
              <a:defRPr/>
            </a:pPr>
            <a:r>
              <a:rPr lang="en-US" dirty="0">
                <a:solidFill>
                  <a:schemeClr val="bg1"/>
                </a:solidFill>
                <a:latin typeface="Calibri" panose="020F0502020204030204"/>
              </a:rPr>
              <a:t>Laodicea</a:t>
            </a:r>
          </a:p>
          <a:p>
            <a:pPr marL="285750" indent="-285750">
              <a:buFont typeface="Wingdings" panose="05000000000000000000" pitchFamily="2" charset="2"/>
              <a:buChar char="Ø"/>
              <a:defRPr/>
            </a:pPr>
            <a:r>
              <a:rPr kumimoji="0" lang="en-US" b="0" u="none" strike="noStrike" kern="1200" cap="none" spc="0" normalizeH="0" baseline="0" noProof="0" dirty="0">
                <a:ln>
                  <a:noFill/>
                </a:ln>
                <a:solidFill>
                  <a:schemeClr val="bg1"/>
                </a:solidFill>
                <a:effectLst/>
                <a:uLnTx/>
                <a:uFillTx/>
                <a:latin typeface="Calibri" panose="020F0502020204030204"/>
              </a:rPr>
              <a:t>There are several dozen others He might have picked. Where’s the church in Jerusalem, Rome, Antioch?</a:t>
            </a:r>
          </a:p>
          <a:p>
            <a:pPr marL="285750" indent="-285750">
              <a:buFont typeface="Wingdings" panose="05000000000000000000" pitchFamily="2" charset="2"/>
              <a:buChar char="Ø"/>
              <a:defRPr/>
            </a:pPr>
            <a:r>
              <a:rPr lang="en-US" dirty="0">
                <a:solidFill>
                  <a:schemeClr val="bg1"/>
                </a:solidFill>
                <a:latin typeface="Calibri" panose="020F0502020204030204"/>
              </a:rPr>
              <a:t>In the Bible the number seven implies completeness.</a:t>
            </a:r>
          </a:p>
          <a:p>
            <a:pPr marL="285750" indent="-285750">
              <a:buFont typeface="Wingdings" panose="05000000000000000000" pitchFamily="2" charset="2"/>
              <a:buChar char="Ø"/>
              <a:defRPr/>
            </a:pPr>
            <a:r>
              <a:rPr kumimoji="0" lang="en-US" b="0" u="none" strike="noStrike" kern="1200" cap="none" spc="0" normalizeH="0" baseline="0" noProof="0" dirty="0">
                <a:ln>
                  <a:noFill/>
                </a:ln>
                <a:solidFill>
                  <a:schemeClr val="bg1"/>
                </a:solidFill>
                <a:effectLst/>
                <a:uLnTx/>
                <a:uFillTx/>
                <a:latin typeface="Calibri" panose="020F0502020204030204"/>
              </a:rPr>
              <a:t>These seven, somehow are completely representative of the Church in total – the age of the church history.</a:t>
            </a:r>
          </a:p>
          <a:p>
            <a:pPr marL="285750" indent="-285750">
              <a:buFont typeface="Wingdings" panose="05000000000000000000" pitchFamily="2" charset="2"/>
              <a:buChar char="Ø"/>
              <a:defRPr/>
            </a:pPr>
            <a:r>
              <a:rPr lang="en-US" dirty="0">
                <a:solidFill>
                  <a:schemeClr val="bg1"/>
                </a:solidFill>
                <a:latin typeface="Calibri" panose="020F0502020204030204"/>
              </a:rPr>
              <a:t>The degree, the way they are ordered, are anticipatory of history (prophetic) is astonishing!</a:t>
            </a:r>
            <a:endParaRPr kumimoji="0" lang="en-US" b="0" u="none" strike="noStrike" kern="1200" cap="none" spc="0" normalizeH="0" baseline="0" noProof="0" dirty="0">
              <a:ln>
                <a:noFill/>
              </a:ln>
              <a:solidFill>
                <a:schemeClr val="bg1"/>
              </a:solidFill>
              <a:effectLst/>
              <a:uLnTx/>
              <a:uFillTx/>
              <a:latin typeface="Calibri" panose="020F0502020204030204"/>
            </a:endParaRPr>
          </a:p>
        </p:txBody>
      </p:sp>
    </p:spTree>
    <p:extLst>
      <p:ext uri="{BB962C8B-B14F-4D97-AF65-F5344CB8AC3E}">
        <p14:creationId xmlns:p14="http://schemas.microsoft.com/office/powerpoint/2010/main" val="228693246"/>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C4BC3A-B524-FB9D-AD05-4F445074E09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B01B223-2EE5-676C-E152-D7B5A70C5CCD}"/>
              </a:ext>
            </a:extLst>
          </p:cNvPr>
          <p:cNvSpPr txBox="1"/>
          <p:nvPr/>
        </p:nvSpPr>
        <p:spPr>
          <a:xfrm>
            <a:off x="963589" y="1206500"/>
            <a:ext cx="10606111" cy="489364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Revelation 1:6 – GREETINGS TO THE SEVEN CHURCHES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lvl="0">
              <a:defRPr/>
            </a:pPr>
            <a:r>
              <a:rPr lang="en-US" dirty="0"/>
              <a:t>“</a:t>
            </a:r>
            <a:r>
              <a:rPr lang="en-US" u="sng" dirty="0"/>
              <a:t>And hath made </a:t>
            </a:r>
            <a:r>
              <a:rPr lang="en-US" dirty="0"/>
              <a:t>(Rev 5:10, Rev 20:6; Exo  9:6; Isa 61:6; Rom 12:1; 1Pe 2:5-9) </a:t>
            </a:r>
            <a:r>
              <a:rPr lang="en-US" u="sng" dirty="0"/>
              <a:t>us kings and priests unto God and his Father; to him </a:t>
            </a:r>
            <a:r>
              <a:rPr lang="en-US" dirty="0"/>
              <a:t>(Rev 4:11, Rev 5:12-14; Psa 72:18-19; Dan 4:34; Mat 6:13; Joh 5:23; Php 2:11; 1Ti 6:16; Heb 13:21; 1Pe 4:11, 1Pe 5:11; 2Pe 3:18; Jud 1:25) </a:t>
            </a:r>
            <a:r>
              <a:rPr lang="en-US" u="sng" dirty="0"/>
              <a:t>be glory and dominion for ever and ever. Amen. </a:t>
            </a:r>
            <a:r>
              <a:rPr lang="en-US" dirty="0"/>
              <a:t>”</a:t>
            </a:r>
          </a:p>
          <a:p>
            <a:pPr lvl="0">
              <a:defRPr/>
            </a:pPr>
            <a:endParaRPr kumimoji="0" lang="en-US" b="0" i="0" u="none" strike="noStrike" kern="1200" cap="none" spc="0" normalizeH="0" baseline="0" noProof="0" dirty="0">
              <a:ln>
                <a:noFill/>
              </a:ln>
              <a:effectLst/>
              <a:uLnTx/>
              <a:uFillTx/>
              <a:latin typeface="Calibri" panose="020F0502020204030204"/>
            </a:endParaRPr>
          </a:p>
          <a:p>
            <a:pPr marL="285750" lvl="0" indent="-285750">
              <a:buFont typeface="Wingdings" panose="05000000000000000000" pitchFamily="2" charset="2"/>
              <a:buChar char="Ø"/>
              <a:defRPr/>
            </a:pPr>
            <a:r>
              <a:rPr lang="en-US" dirty="0">
                <a:latin typeface="Calibri" panose="020F0502020204030204"/>
              </a:rPr>
              <a:t>In Israel, kings were from the tribe of Judah and the priests were from the tribe of Levi.</a:t>
            </a:r>
          </a:p>
          <a:p>
            <a:pPr marL="285750" lvl="0" indent="-285750">
              <a:buFont typeface="Wingdings" panose="05000000000000000000" pitchFamily="2" charset="2"/>
              <a:buChar char="Ø"/>
              <a:defRPr/>
            </a:pPr>
            <a:r>
              <a:rPr lang="en-US" noProof="0" dirty="0">
                <a:latin typeface="Calibri" panose="020F0502020204030204"/>
              </a:rPr>
              <a:t>T</a:t>
            </a:r>
            <a:r>
              <a:rPr kumimoji="0" lang="en-US" b="0" i="0" u="none" strike="noStrike" kern="1200" cap="none" spc="0" normalizeH="0" baseline="0" noProof="0" dirty="0">
                <a:ln>
                  <a:noFill/>
                </a:ln>
                <a:effectLst/>
                <a:uLnTx/>
                <a:uFillTx/>
                <a:latin typeface="Calibri" panose="020F0502020204030204"/>
              </a:rPr>
              <a:t>hey were mandated to stay separate.</a:t>
            </a:r>
          </a:p>
          <a:p>
            <a:pPr marL="285750" lvl="0" indent="-285750">
              <a:buFont typeface="Wingdings" panose="05000000000000000000" pitchFamily="2" charset="2"/>
              <a:buChar char="Ø"/>
              <a:defRPr/>
            </a:pPr>
            <a:r>
              <a:rPr kumimoji="0" lang="en-US" b="0" i="0" u="none" strike="noStrike" kern="1200" cap="none" spc="0" normalizeH="0" baseline="0" noProof="0" dirty="0">
                <a:ln>
                  <a:noFill/>
                </a:ln>
                <a:effectLst/>
                <a:uLnTx/>
                <a:uFillTx/>
                <a:latin typeface="Calibri" panose="020F0502020204030204"/>
              </a:rPr>
              <a:t>The</a:t>
            </a:r>
            <a:r>
              <a:rPr kumimoji="0" lang="en-US" b="0" i="0" u="none" strike="noStrike" kern="1200" cap="none" spc="0" normalizeH="0" noProof="0" dirty="0">
                <a:ln>
                  <a:noFill/>
                </a:ln>
                <a:effectLst/>
                <a:uLnTx/>
                <a:uFillTx/>
                <a:latin typeface="Calibri" panose="020F0502020204030204"/>
              </a:rPr>
              <a:t> phrase “and hath made us kings and priests” (more details when we get to chapters 4 &amp; 5) is because there are only three places in scripture that detail being a king and a priest</a:t>
            </a:r>
            <a:r>
              <a:rPr lang="en-US" dirty="0">
                <a:latin typeface="Calibri" panose="020F0502020204030204"/>
              </a:rPr>
              <a:t> at the same time.</a:t>
            </a:r>
            <a:r>
              <a:rPr kumimoji="0" lang="en-US" b="0" i="0" u="none" strike="noStrike" kern="1200" cap="none" spc="0" normalizeH="0" noProof="0" dirty="0">
                <a:ln>
                  <a:noFill/>
                </a:ln>
                <a:effectLst/>
                <a:uLnTx/>
                <a:uFillTx/>
                <a:latin typeface="Calibri" panose="020F0502020204030204"/>
              </a:rPr>
              <a:t> (1 Peter 2:9-10)</a:t>
            </a:r>
          </a:p>
          <a:p>
            <a:pPr marL="742950" lvl="1" indent="-285750">
              <a:buFont typeface="Wingdings" panose="05000000000000000000" pitchFamily="2" charset="2"/>
              <a:buChar char="v"/>
              <a:defRPr/>
            </a:pPr>
            <a:r>
              <a:rPr lang="en-US" baseline="0" dirty="0">
                <a:latin typeface="Calibri" panose="020F0502020204030204"/>
              </a:rPr>
              <a:t>Genesis 14 – Melchizedek being a king and a priest</a:t>
            </a:r>
          </a:p>
          <a:p>
            <a:pPr marL="742950" lvl="1" indent="-285750">
              <a:buFont typeface="Wingdings" panose="05000000000000000000" pitchFamily="2" charset="2"/>
              <a:buChar char="v"/>
              <a:defRPr/>
            </a:pPr>
            <a:r>
              <a:rPr kumimoji="0" lang="en-US" b="0" i="0" u="none" strike="noStrike" kern="1200" cap="none" spc="0" normalizeH="0" noProof="0" dirty="0">
                <a:ln>
                  <a:noFill/>
                </a:ln>
                <a:effectLst/>
                <a:uLnTx/>
                <a:uFillTx/>
                <a:latin typeface="Calibri" panose="020F0502020204030204"/>
              </a:rPr>
              <a:t>Psalms &amp; Hebrews – Jesus Christ</a:t>
            </a:r>
          </a:p>
          <a:p>
            <a:pPr marL="742950" lvl="1" indent="-285750">
              <a:buFont typeface="Wingdings" panose="05000000000000000000" pitchFamily="2" charset="2"/>
              <a:buChar char="v"/>
              <a:defRPr/>
            </a:pPr>
            <a:r>
              <a:rPr kumimoji="0" lang="en-US" b="0" i="0" u="none" strike="noStrike" kern="1200" cap="none" spc="0" normalizeH="0" baseline="0" noProof="0" dirty="0">
                <a:ln>
                  <a:noFill/>
                </a:ln>
                <a:effectLst/>
                <a:uLnTx/>
                <a:uFillTx/>
                <a:latin typeface="Calibri" panose="020F0502020204030204"/>
              </a:rPr>
              <a:t>Revelation – You and I,</a:t>
            </a:r>
            <a:r>
              <a:rPr kumimoji="0" lang="en-US" b="0" i="0" u="none" strike="noStrike" kern="1200" cap="none" spc="0" normalizeH="0" noProof="0" dirty="0">
                <a:ln>
                  <a:noFill/>
                </a:ln>
                <a:effectLst/>
                <a:uLnTx/>
                <a:uFillTx/>
                <a:latin typeface="Calibri" panose="020F0502020204030204"/>
              </a:rPr>
              <a:t> as believers, are stated as kings and priests</a:t>
            </a:r>
          </a:p>
          <a:p>
            <a:pPr marL="285750" indent="-285750">
              <a:buFont typeface="Wingdings" panose="05000000000000000000" pitchFamily="2" charset="2"/>
              <a:buChar char="Ø"/>
              <a:defRPr/>
            </a:pPr>
            <a:r>
              <a:rPr lang="en-US" baseline="0" dirty="0">
                <a:latin typeface="Calibri" panose="020F0502020204030204"/>
              </a:rPr>
              <a:t>The work of Christ on behalf of believers caused John to burst form in an inspired</a:t>
            </a:r>
            <a:r>
              <a:rPr lang="en-US" dirty="0">
                <a:latin typeface="Calibri" panose="020F0502020204030204"/>
              </a:rPr>
              <a:t> doxology of praise to Him. In the present, Christ loves believers with an unbreakable love (Romans 8:35-39)</a:t>
            </a:r>
          </a:p>
          <a:p>
            <a:pPr marL="285750" indent="-285750">
              <a:buFont typeface="Wingdings" panose="05000000000000000000" pitchFamily="2" charset="2"/>
              <a:buChar char="Ø"/>
              <a:defRPr/>
            </a:pPr>
            <a:r>
              <a:rPr kumimoji="0" lang="en-US" b="0" i="0" u="none" strike="noStrike" kern="1200" cap="none" spc="0" normalizeH="0" baseline="0" noProof="0" dirty="0">
                <a:ln>
                  <a:noFill/>
                </a:ln>
                <a:effectLst/>
                <a:uLnTx/>
                <a:uFillTx/>
                <a:latin typeface="Calibri" panose="020F0502020204030204"/>
              </a:rPr>
              <a:t>Christ love also caused</a:t>
            </a:r>
            <a:r>
              <a:rPr kumimoji="0" lang="en-US" b="0" i="0" u="none" strike="noStrike" kern="1200" cap="none" spc="0" normalizeH="0" noProof="0" dirty="0">
                <a:ln>
                  <a:noFill/>
                </a:ln>
                <a:effectLst/>
                <a:uLnTx/>
                <a:uFillTx/>
                <a:latin typeface="Calibri" panose="020F0502020204030204"/>
              </a:rPr>
              <a:t> Him to make us to be a kingdom not the millennial kingdom, but the sphere of God’s rule which believers enter in salvation. (Col 1:13)</a:t>
            </a:r>
            <a:endParaRPr kumimoji="0" lang="en-US" b="0" i="0" u="none" strike="noStrike" kern="1200" cap="none" spc="0" normalizeH="0" baseline="0" noProof="0" dirty="0">
              <a:ln>
                <a:noFill/>
              </a:ln>
              <a:effectLst/>
              <a:uLnTx/>
              <a:uFillTx/>
              <a:latin typeface="Calibri" panose="020F0502020204030204"/>
            </a:endParaRPr>
          </a:p>
        </p:txBody>
      </p:sp>
    </p:spTree>
    <p:extLst>
      <p:ext uri="{BB962C8B-B14F-4D97-AF65-F5344CB8AC3E}">
        <p14:creationId xmlns:p14="http://schemas.microsoft.com/office/powerpoint/2010/main" val="2832012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 calcmode="lin" valueType="num">
                                      <p:cBhvr additive="base">
                                        <p:cTn id="25" dur="500" fill="hold"/>
                                        <p:tgtEl>
                                          <p:spTgt spid="2">
                                            <p:txEl>
                                              <p:pRg st="7" end="7"/>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 calcmode="lin" valueType="num">
                                      <p:cBhvr additive="base">
                                        <p:cTn id="37" dur="500" fill="hold"/>
                                        <p:tgtEl>
                                          <p:spTgt spid="2">
                                            <p:txEl>
                                              <p:pRg st="9" end="9"/>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anim calcmode="lin" valueType="num">
                                      <p:cBhvr additive="base">
                                        <p:cTn id="43" dur="500" fill="hold"/>
                                        <p:tgtEl>
                                          <p:spTgt spid="2">
                                            <p:txEl>
                                              <p:pRg st="10" end="10"/>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2">
                                            <p:txEl>
                                              <p:pRg st="11" end="11"/>
                                            </p:txEl>
                                          </p:spTgt>
                                        </p:tgtEl>
                                        <p:attrNameLst>
                                          <p:attrName>style.visibility</p:attrName>
                                        </p:attrNameLst>
                                      </p:cBhvr>
                                      <p:to>
                                        <p:strVal val="visible"/>
                                      </p:to>
                                    </p:set>
                                    <p:anim calcmode="lin" valueType="num">
                                      <p:cBhvr additive="base">
                                        <p:cTn id="49" dur="500" fill="hold"/>
                                        <p:tgtEl>
                                          <p:spTgt spid="2">
                                            <p:txEl>
                                              <p:pRg st="11" end="11"/>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83033</TotalTime>
  <Words>8862</Words>
  <Application>Microsoft Office PowerPoint</Application>
  <PresentationFormat>Widescreen</PresentationFormat>
  <Paragraphs>807</Paragraphs>
  <Slides>57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57</vt:i4>
      </vt:variant>
    </vt:vector>
  </HeadingPairs>
  <TitlesOfParts>
    <vt:vector size="64" baseType="lpstr">
      <vt:lpstr>Algerian</vt: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 Pugh</dc:creator>
  <cp:lastModifiedBy>Jim Pugh</cp:lastModifiedBy>
  <cp:revision>27</cp:revision>
  <dcterms:created xsi:type="dcterms:W3CDTF">2023-11-04T14:30:20Z</dcterms:created>
  <dcterms:modified xsi:type="dcterms:W3CDTF">2024-03-22T12:58:55Z</dcterms:modified>
</cp:coreProperties>
</file>